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709" r:id="rId1"/>
    <p:sldMasterId id="2147483722" r:id="rId2"/>
    <p:sldMasterId id="2147483748" r:id="rId3"/>
  </p:sldMasterIdLst>
  <p:notesMasterIdLst>
    <p:notesMasterId r:id="rId26"/>
  </p:notesMasterIdLst>
  <p:handoutMasterIdLst>
    <p:handoutMasterId r:id="rId27"/>
  </p:handoutMasterIdLst>
  <p:sldIdLst>
    <p:sldId id="511" r:id="rId4"/>
    <p:sldId id="581" r:id="rId5"/>
    <p:sldId id="577" r:id="rId6"/>
    <p:sldId id="603" r:id="rId7"/>
    <p:sldId id="578" r:id="rId8"/>
    <p:sldId id="607" r:id="rId9"/>
    <p:sldId id="580" r:id="rId10"/>
    <p:sldId id="574" r:id="rId11"/>
    <p:sldId id="612" r:id="rId12"/>
    <p:sldId id="608" r:id="rId13"/>
    <p:sldId id="618" r:id="rId14"/>
    <p:sldId id="598" r:id="rId15"/>
    <p:sldId id="659" r:id="rId16"/>
    <p:sldId id="660" r:id="rId17"/>
    <p:sldId id="661" r:id="rId18"/>
    <p:sldId id="662" r:id="rId19"/>
    <p:sldId id="663" r:id="rId20"/>
    <p:sldId id="664" r:id="rId21"/>
    <p:sldId id="665" r:id="rId22"/>
    <p:sldId id="669" r:id="rId23"/>
    <p:sldId id="666" r:id="rId24"/>
    <p:sldId id="668" r:id="rId25"/>
  </p:sldIdLst>
  <p:sldSz cx="12192000" cy="6858000"/>
  <p:notesSz cx="6797675" cy="9926638"/>
  <p:custDataLst>
    <p:tags r:id="rId2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FBFC"/>
    <a:srgbClr val="099BDD"/>
    <a:srgbClr val="FF3300"/>
    <a:srgbClr val="C15266"/>
    <a:srgbClr val="9D1B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95" autoAdjust="0"/>
    <p:restoredTop sz="95316" autoAdjust="0"/>
  </p:normalViewPr>
  <p:slideViewPr>
    <p:cSldViewPr snapToGrid="0" showGuides="1">
      <p:cViewPr varScale="1">
        <p:scale>
          <a:sx n="74" d="100"/>
          <a:sy n="74" d="100"/>
        </p:scale>
        <p:origin x="878" y="43"/>
      </p:cViewPr>
      <p:guideLst>
        <p:guide orient="horz" pos="2160"/>
        <p:guide pos="3840"/>
      </p:guideLst>
    </p:cSldViewPr>
  </p:slideViewPr>
  <p:outlineViewPr>
    <p:cViewPr>
      <p:scale>
        <a:sx n="33" d="100"/>
        <a:sy n="33" d="100"/>
      </p:scale>
      <p:origin x="0" y="-4698"/>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6" d="100"/>
          <a:sy n="66" d="100"/>
        </p:scale>
        <p:origin x="3134" y="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gs" Target="tags/tag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1"/>
            <a:ext cx="2946400" cy="496888"/>
          </a:xfrm>
          <a:prstGeom prst="rect">
            <a:avLst/>
          </a:prstGeom>
        </p:spPr>
        <p:txBody>
          <a:bodyPr vert="horz" lIns="91430" tIns="45716" rIns="91430" bIns="45716" rtlCol="0"/>
          <a:lstStyle>
            <a:lvl1pPr algn="l">
              <a:defRPr sz="1200"/>
            </a:lvl1pPr>
          </a:lstStyle>
          <a:p>
            <a:endParaRPr lang="it-IT"/>
          </a:p>
        </p:txBody>
      </p:sp>
      <p:sp>
        <p:nvSpPr>
          <p:cNvPr id="3" name="Segnaposto data 2"/>
          <p:cNvSpPr>
            <a:spLocks noGrp="1"/>
          </p:cNvSpPr>
          <p:nvPr>
            <p:ph type="dt" sz="quarter" idx="1"/>
          </p:nvPr>
        </p:nvSpPr>
        <p:spPr>
          <a:xfrm>
            <a:off x="3849688" y="1"/>
            <a:ext cx="2946400" cy="496888"/>
          </a:xfrm>
          <a:prstGeom prst="rect">
            <a:avLst/>
          </a:prstGeom>
        </p:spPr>
        <p:txBody>
          <a:bodyPr vert="horz" lIns="91430" tIns="45716" rIns="91430" bIns="45716" rtlCol="0"/>
          <a:lstStyle>
            <a:lvl1pPr algn="r">
              <a:defRPr sz="1200"/>
            </a:lvl1pPr>
          </a:lstStyle>
          <a:p>
            <a:fld id="{8475AAAA-D007-4D5C-8EA9-B287369026E6}" type="datetimeFigureOut">
              <a:rPr lang="it-IT" smtClean="0"/>
              <a:t>21/12/2023</a:t>
            </a:fld>
            <a:endParaRPr lang="it-IT"/>
          </a:p>
        </p:txBody>
      </p:sp>
      <p:sp>
        <p:nvSpPr>
          <p:cNvPr id="4" name="Segnaposto piè di pagina 3"/>
          <p:cNvSpPr>
            <a:spLocks noGrp="1"/>
          </p:cNvSpPr>
          <p:nvPr>
            <p:ph type="ftr" sz="quarter" idx="2"/>
          </p:nvPr>
        </p:nvSpPr>
        <p:spPr>
          <a:xfrm>
            <a:off x="0" y="9429750"/>
            <a:ext cx="2946400" cy="496888"/>
          </a:xfrm>
          <a:prstGeom prst="rect">
            <a:avLst/>
          </a:prstGeom>
        </p:spPr>
        <p:txBody>
          <a:bodyPr vert="horz" lIns="91430" tIns="45716" rIns="91430" bIns="45716" rtlCol="0" anchor="b"/>
          <a:lstStyle>
            <a:lvl1pPr algn="l">
              <a:defRPr sz="1200"/>
            </a:lvl1pPr>
          </a:lstStyle>
          <a:p>
            <a:endParaRPr lang="it-IT"/>
          </a:p>
        </p:txBody>
      </p:sp>
      <p:sp>
        <p:nvSpPr>
          <p:cNvPr id="5" name="Segnaposto numero diapositiva 4"/>
          <p:cNvSpPr>
            <a:spLocks noGrp="1"/>
          </p:cNvSpPr>
          <p:nvPr>
            <p:ph type="sldNum" sz="quarter" idx="3"/>
          </p:nvPr>
        </p:nvSpPr>
        <p:spPr>
          <a:xfrm>
            <a:off x="3849688" y="9429750"/>
            <a:ext cx="2946400" cy="496888"/>
          </a:xfrm>
          <a:prstGeom prst="rect">
            <a:avLst/>
          </a:prstGeom>
        </p:spPr>
        <p:txBody>
          <a:bodyPr vert="horz" lIns="91430" tIns="45716" rIns="91430" bIns="45716" rtlCol="0" anchor="b"/>
          <a:lstStyle>
            <a:lvl1pPr algn="r">
              <a:defRPr sz="1200"/>
            </a:lvl1pPr>
          </a:lstStyle>
          <a:p>
            <a:fld id="{C70F140C-3CD1-46C6-9543-9C23A8C3BB64}" type="slidenum">
              <a:rPr lang="it-IT" smtClean="0"/>
              <a:t>‹N›</a:t>
            </a:fld>
            <a:endParaRPr lang="it-IT"/>
          </a:p>
        </p:txBody>
      </p:sp>
    </p:spTree>
    <p:extLst>
      <p:ext uri="{BB962C8B-B14F-4D97-AF65-F5344CB8AC3E}">
        <p14:creationId xmlns:p14="http://schemas.microsoft.com/office/powerpoint/2010/main" val="218291855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2945659" cy="498056"/>
          </a:xfrm>
          <a:prstGeom prst="rect">
            <a:avLst/>
          </a:prstGeom>
        </p:spPr>
        <p:txBody>
          <a:bodyPr vert="horz" lIns="91430" tIns="45716" rIns="91430" bIns="45716" rtlCol="0"/>
          <a:lstStyle>
            <a:lvl1pPr algn="l">
              <a:defRPr sz="1200"/>
            </a:lvl1pPr>
          </a:lstStyle>
          <a:p>
            <a:endParaRPr lang="it-IT"/>
          </a:p>
        </p:txBody>
      </p:sp>
      <p:sp>
        <p:nvSpPr>
          <p:cNvPr id="3" name="Segnaposto data 2"/>
          <p:cNvSpPr>
            <a:spLocks noGrp="1"/>
          </p:cNvSpPr>
          <p:nvPr>
            <p:ph type="dt" idx="1"/>
          </p:nvPr>
        </p:nvSpPr>
        <p:spPr>
          <a:xfrm>
            <a:off x="3850444" y="0"/>
            <a:ext cx="2945659" cy="498056"/>
          </a:xfrm>
          <a:prstGeom prst="rect">
            <a:avLst/>
          </a:prstGeom>
        </p:spPr>
        <p:txBody>
          <a:bodyPr vert="horz" lIns="91430" tIns="45716" rIns="91430" bIns="45716" rtlCol="0"/>
          <a:lstStyle>
            <a:lvl1pPr algn="r">
              <a:defRPr sz="1200"/>
            </a:lvl1pPr>
          </a:lstStyle>
          <a:p>
            <a:fld id="{9B42381B-8217-4F87-AED7-A7364396560B}" type="datetimeFigureOut">
              <a:rPr lang="it-IT" smtClean="0"/>
              <a:t>21/12/2023</a:t>
            </a:fld>
            <a:endParaRPr lang="it-IT"/>
          </a:p>
        </p:txBody>
      </p:sp>
      <p:sp>
        <p:nvSpPr>
          <p:cNvPr id="4" name="Segnaposto immagine diapositiva 3"/>
          <p:cNvSpPr>
            <a:spLocks noGrp="1" noRot="1" noChangeAspect="1"/>
          </p:cNvSpPr>
          <p:nvPr>
            <p:ph type="sldImg" idx="2"/>
          </p:nvPr>
        </p:nvSpPr>
        <p:spPr>
          <a:xfrm>
            <a:off x="420688" y="1241425"/>
            <a:ext cx="5956300" cy="3349625"/>
          </a:xfrm>
          <a:prstGeom prst="rect">
            <a:avLst/>
          </a:prstGeom>
          <a:noFill/>
          <a:ln w="12700">
            <a:solidFill>
              <a:prstClr val="black"/>
            </a:solidFill>
          </a:ln>
        </p:spPr>
        <p:txBody>
          <a:bodyPr vert="horz" lIns="91430" tIns="45716" rIns="91430" bIns="45716" rtlCol="0" anchor="ctr"/>
          <a:lstStyle/>
          <a:p>
            <a:endParaRPr lang="it-IT"/>
          </a:p>
        </p:txBody>
      </p:sp>
      <p:sp>
        <p:nvSpPr>
          <p:cNvPr id="5" name="Segnaposto note 4"/>
          <p:cNvSpPr>
            <a:spLocks noGrp="1"/>
          </p:cNvSpPr>
          <p:nvPr>
            <p:ph type="body" sz="quarter" idx="3"/>
          </p:nvPr>
        </p:nvSpPr>
        <p:spPr>
          <a:xfrm>
            <a:off x="679768" y="4777195"/>
            <a:ext cx="5438140" cy="3908614"/>
          </a:xfrm>
          <a:prstGeom prst="rect">
            <a:avLst/>
          </a:prstGeom>
        </p:spPr>
        <p:txBody>
          <a:bodyPr vert="horz" lIns="91430" tIns="45716" rIns="91430" bIns="45716"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1" y="9428585"/>
            <a:ext cx="2945659" cy="498055"/>
          </a:xfrm>
          <a:prstGeom prst="rect">
            <a:avLst/>
          </a:prstGeom>
        </p:spPr>
        <p:txBody>
          <a:bodyPr vert="horz" lIns="91430" tIns="45716" rIns="91430" bIns="45716"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4" y="9428585"/>
            <a:ext cx="2945659" cy="498055"/>
          </a:xfrm>
          <a:prstGeom prst="rect">
            <a:avLst/>
          </a:prstGeom>
        </p:spPr>
        <p:txBody>
          <a:bodyPr vert="horz" lIns="91430" tIns="45716" rIns="91430" bIns="45716" rtlCol="0" anchor="b"/>
          <a:lstStyle>
            <a:lvl1pPr algn="r">
              <a:defRPr sz="1200"/>
            </a:lvl1pPr>
          </a:lstStyle>
          <a:p>
            <a:fld id="{1867D125-D076-46F8-8F33-945F11AE5E05}" type="slidenum">
              <a:rPr lang="it-IT" smtClean="0"/>
              <a:t>‹N›</a:t>
            </a:fld>
            <a:endParaRPr lang="it-IT"/>
          </a:p>
        </p:txBody>
      </p:sp>
    </p:spTree>
    <p:extLst>
      <p:ext uri="{BB962C8B-B14F-4D97-AF65-F5344CB8AC3E}">
        <p14:creationId xmlns:p14="http://schemas.microsoft.com/office/powerpoint/2010/main" val="2617334794"/>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cid:image001.jpg@01D3021C.968D9F80" TargetMode="External"/><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cid:image001.jpg@01D3021C.968D9F80" TargetMode="External"/><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cid:image001.jpg@01D3021C.968D9F80" TargetMode="Externa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a:prstGeom prst="rect">
            <a:avLst/>
          </a:prstGeom>
        </p:spPr>
        <p:txBody>
          <a:bodyPr tIns="45720" bIns="45720" anchor="ctr">
            <a:normAutofit/>
          </a:bodyPr>
          <a:lstStyle>
            <a:lvl1pPr algn="ctr">
              <a:lnSpc>
                <a:spcPct val="80000"/>
              </a:lnSpc>
              <a:defRPr sz="6000" spc="150" baseline="0"/>
            </a:lvl1pPr>
          </a:lstStyle>
          <a:p>
            <a:r>
              <a:rPr lang="it-IT" dirty="0"/>
              <a:t>Fare clic per modificare lo stile del titolo dello schema</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F4058598-FAFE-431E-BA6E-1C4D8483EAC0}" type="datetime1">
              <a:rPr lang="en-US" smtClean="0"/>
              <a:t>12/21/2023</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6" name="Slide Number Placeholder 5"/>
          <p:cNvSpPr>
            <a:spLocks noGrp="1"/>
          </p:cNvSpPr>
          <p:nvPr>
            <p:ph type="sldNum" sz="quarter" idx="12"/>
          </p:nvPr>
        </p:nvSpPr>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1523074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a:xfrm>
            <a:off x="1202919" y="284176"/>
            <a:ext cx="9784080" cy="1508760"/>
          </a:xfrm>
          <a:prstGeom prst="rect">
            <a:avLst/>
          </a:prstGeom>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21B1330-4AA1-4D86-A57C-11143274133C}" type="datetime1">
              <a:rPr lang="en-US" smtClean="0"/>
              <a:t>12/21/2023</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6" name="Slide Number Placeholder 5"/>
          <p:cNvSpPr>
            <a:spLocks noGrp="1"/>
          </p:cNvSpPr>
          <p:nvPr>
            <p:ph type="sldNum" sz="quarter" idx="12"/>
          </p:nvPr>
        </p:nvSpPr>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1049441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a:prstGeom prst="rect">
            <a:avLst/>
          </a:prstGeo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838200" y="6422854"/>
            <a:ext cx="2743196" cy="365125"/>
          </a:xfrm>
        </p:spPr>
        <p:txBody>
          <a:bodyPr/>
          <a:lstStyle/>
          <a:p>
            <a:fld id="{ADA9F5DA-FF84-458E-B46C-4ACE4DFAD645}" type="datetime1">
              <a:rPr lang="en-US" smtClean="0"/>
              <a:t>12/21/2023</a:t>
            </a:fld>
            <a:endParaRPr lang="it-IT" dirty="0"/>
          </a:p>
        </p:txBody>
      </p:sp>
      <p:sp>
        <p:nvSpPr>
          <p:cNvPr id="5" name="Footer Placeholder 4"/>
          <p:cNvSpPr>
            <a:spLocks noGrp="1"/>
          </p:cNvSpPr>
          <p:nvPr>
            <p:ph type="ftr" sz="quarter" idx="11"/>
          </p:nvPr>
        </p:nvSpPr>
        <p:spPr>
          <a:xfrm>
            <a:off x="3776135" y="6422854"/>
            <a:ext cx="4279669" cy="365125"/>
          </a:xfrm>
        </p:spPr>
        <p:txBody>
          <a:bodyPr/>
          <a:lstStyle/>
          <a:p>
            <a:endParaRPr lang="it-IT" dirty="0"/>
          </a:p>
        </p:txBody>
      </p:sp>
      <p:sp>
        <p:nvSpPr>
          <p:cNvPr id="6" name="Slide Number Placeholder 5"/>
          <p:cNvSpPr>
            <a:spLocks noGrp="1"/>
          </p:cNvSpPr>
          <p:nvPr>
            <p:ph type="sldNum" sz="quarter" idx="12"/>
          </p:nvPr>
        </p:nvSpPr>
        <p:spPr>
          <a:xfrm>
            <a:off x="8073048" y="6422854"/>
            <a:ext cx="879759" cy="365125"/>
          </a:xfrm>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13617569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3" name="Segnaposto data 2">
            <a:extLst>
              <a:ext uri="{FF2B5EF4-FFF2-40B4-BE49-F238E27FC236}">
                <a16:creationId xmlns:a16="http://schemas.microsoft.com/office/drawing/2014/main" id="{0914A049-02E8-464C-A31E-B1B5F4AB8EEA}"/>
              </a:ext>
            </a:extLst>
          </p:cNvPr>
          <p:cNvSpPr>
            <a:spLocks noGrp="1"/>
          </p:cNvSpPr>
          <p:nvPr>
            <p:ph type="dt" sz="half" idx="10"/>
          </p:nvPr>
        </p:nvSpPr>
        <p:spPr/>
        <p:txBody>
          <a:bodyPr/>
          <a:lstStyle/>
          <a:p>
            <a:fld id="{52D0A6E1-6A15-4617-93FD-0426B98D8BE2}" type="datetime1">
              <a:rPr lang="en-US" smtClean="0"/>
              <a:t>12/21/2023</a:t>
            </a:fld>
            <a:endParaRPr lang="it-IT" dirty="0"/>
          </a:p>
        </p:txBody>
      </p:sp>
      <p:sp>
        <p:nvSpPr>
          <p:cNvPr id="4" name="Segnaposto piè di pagina 3">
            <a:extLst>
              <a:ext uri="{FF2B5EF4-FFF2-40B4-BE49-F238E27FC236}">
                <a16:creationId xmlns:a16="http://schemas.microsoft.com/office/drawing/2014/main" id="{4F75067A-3279-4671-BDDB-9AB67DE4DF39}"/>
              </a:ext>
            </a:extLst>
          </p:cNvPr>
          <p:cNvSpPr>
            <a:spLocks noGrp="1"/>
          </p:cNvSpPr>
          <p:nvPr>
            <p:ph type="ftr" sz="quarter" idx="11"/>
          </p:nvPr>
        </p:nvSpPr>
        <p:spPr/>
        <p:txBody>
          <a:bodyPr/>
          <a:lstStyle/>
          <a:p>
            <a:endParaRPr lang="it-IT" dirty="0"/>
          </a:p>
        </p:txBody>
      </p:sp>
      <p:sp>
        <p:nvSpPr>
          <p:cNvPr id="5" name="Segnaposto numero diapositiva 4">
            <a:extLst>
              <a:ext uri="{FF2B5EF4-FFF2-40B4-BE49-F238E27FC236}">
                <a16:creationId xmlns:a16="http://schemas.microsoft.com/office/drawing/2014/main" id="{30ADF396-0C45-47AD-A18C-4BEDAB12907C}"/>
              </a:ext>
            </a:extLst>
          </p:cNvPr>
          <p:cNvSpPr>
            <a:spLocks noGrp="1"/>
          </p:cNvSpPr>
          <p:nvPr>
            <p:ph type="sldNum" sz="quarter" idx="12"/>
          </p:nvPr>
        </p:nvSpPr>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31858616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a:prstGeom prst="rect">
            <a:avLst/>
          </a:prstGeom>
        </p:spPr>
        <p:txBody>
          <a:bodyPr tIns="45720" bIns="45720" anchor="ctr">
            <a:normAutofit/>
          </a:bodyPr>
          <a:lstStyle>
            <a:lvl1pPr algn="ctr">
              <a:lnSpc>
                <a:spcPct val="80000"/>
              </a:lnSpc>
              <a:defRPr sz="6000" spc="150" baseline="0"/>
            </a:lvl1pPr>
          </a:lstStyle>
          <a:p>
            <a:r>
              <a:rPr lang="it-IT" dirty="0"/>
              <a:t>Fare clic per modificare lo stile del titolo dello schema</a:t>
            </a:r>
            <a:endParaRPr lang="en-US" dirty="0"/>
          </a:p>
        </p:txBody>
      </p:sp>
      <p:sp>
        <p:nvSpPr>
          <p:cNvPr id="3" name="Subtitle 2"/>
          <p:cNvSpPr>
            <a:spLocks noGrp="1"/>
          </p:cNvSpPr>
          <p:nvPr>
            <p:ph type="subTitle" idx="1"/>
          </p:nvPr>
        </p:nvSpPr>
        <p:spPr>
          <a:xfrm>
            <a:off x="1524000" y="3996250"/>
            <a:ext cx="9144000" cy="1309255"/>
          </a:xfrm>
          <a:prstGeom prst="rect">
            <a:avLst/>
          </a:prstGeo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9458BA99-6C3F-402C-8627-204C3FC0E287}" type="datetime1">
              <a:rPr lang="en-US" smtClean="0"/>
              <a:t>12/21/2023</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6" name="Slide Number Placeholder 5"/>
          <p:cNvSpPr>
            <a:spLocks noGrp="1"/>
          </p:cNvSpPr>
          <p:nvPr>
            <p:ph type="sldNum" sz="quarter" idx="12"/>
          </p:nvPr>
        </p:nvSpPr>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31077865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1202919" y="284176"/>
            <a:ext cx="9784080" cy="1508760"/>
          </a:xfrm>
          <a:prstGeom prst="rect">
            <a:avLst/>
          </a:prstGeo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1202919" y="2011680"/>
            <a:ext cx="9784080" cy="4206240"/>
          </a:xfrm>
          <a:prstGeom prst="rect">
            <a:avLst/>
          </a:prstGeo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963F0FE-070C-4BB4-A9F2-A3979824EB61}" type="datetime1">
              <a:rPr lang="en-US" smtClean="0"/>
              <a:t>12/21/2023</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6" name="Slide Number Placeholder 5"/>
          <p:cNvSpPr>
            <a:spLocks noGrp="1"/>
          </p:cNvSpPr>
          <p:nvPr>
            <p:ph type="sldNum" sz="quarter" idx="12"/>
          </p:nvPr>
        </p:nvSpPr>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28942529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a:prstGeom prst="rect">
            <a:avLst/>
          </a:prstGeom>
        </p:spPr>
        <p:txBody>
          <a:bodyPr anchor="ctr">
            <a:noAutofit/>
          </a:bodyPr>
          <a:lstStyle>
            <a:lvl1pPr algn="ctr">
              <a:lnSpc>
                <a:spcPct val="80000"/>
              </a:lnSpc>
              <a:defRPr sz="6000" b="0" spc="150" baseline="0">
                <a:solidFill>
                  <a:schemeClr val="bg1"/>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3191" y="4010334"/>
            <a:ext cx="10515600" cy="1174639"/>
          </a:xfrm>
          <a:prstGeom prst="rect">
            <a:avLst/>
          </a:prstGeo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lvl1pPr>
              <a:defRPr>
                <a:solidFill>
                  <a:schemeClr val="tx2"/>
                </a:solidFill>
              </a:defRPr>
            </a:lvl1pPr>
          </a:lstStyle>
          <a:p>
            <a:fld id="{4E9AF1E3-5164-4209-96FC-293725A0C23C}" type="datetime1">
              <a:rPr lang="en-US" smtClean="0"/>
              <a:t>12/21/2023</a:t>
            </a:fld>
            <a:endParaRPr lang="it-IT"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it-IT"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A64A939-423D-4594-B35D-D3F318DE9419}" type="slidenum">
              <a:rPr lang="it-IT" smtClean="0"/>
              <a:t>‹N›</a:t>
            </a:fld>
            <a:endParaRPr lang="it-IT" dirty="0"/>
          </a:p>
        </p:txBody>
      </p:sp>
    </p:spTree>
    <p:extLst>
      <p:ext uri="{BB962C8B-B14F-4D97-AF65-F5344CB8AC3E}">
        <p14:creationId xmlns:p14="http://schemas.microsoft.com/office/powerpoint/2010/main" val="1727190168"/>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a:xfrm>
            <a:off x="1202919" y="284176"/>
            <a:ext cx="9784080" cy="1508760"/>
          </a:xfrm>
          <a:prstGeom prst="rect">
            <a:avLst/>
          </a:prstGeo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205344" y="2011680"/>
            <a:ext cx="4754880" cy="4206240"/>
          </a:xfrm>
          <a:prstGeom prst="rect">
            <a:avLst/>
          </a:prstGeo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30391" y="2011680"/>
            <a:ext cx="4754880" cy="4206240"/>
          </a:xfrm>
          <a:prstGeom prst="rect">
            <a:avLst/>
          </a:prstGeo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2722AE8-AD2C-47E1-A1D7-DFDF7F2BAF6A}" type="datetime1">
              <a:rPr lang="en-US" smtClean="0"/>
              <a:t>12/21/2023</a:t>
            </a:fld>
            <a:endParaRPr lang="it-IT" dirty="0"/>
          </a:p>
        </p:txBody>
      </p:sp>
      <p:sp>
        <p:nvSpPr>
          <p:cNvPr id="6" name="Footer Placeholder 5"/>
          <p:cNvSpPr>
            <a:spLocks noGrp="1"/>
          </p:cNvSpPr>
          <p:nvPr>
            <p:ph type="ftr" sz="quarter" idx="11"/>
          </p:nvPr>
        </p:nvSpPr>
        <p:spPr/>
        <p:txBody>
          <a:bodyPr/>
          <a:lstStyle/>
          <a:p>
            <a:endParaRPr lang="it-IT" dirty="0"/>
          </a:p>
        </p:txBody>
      </p:sp>
      <p:sp>
        <p:nvSpPr>
          <p:cNvPr id="7" name="Slide Number Placeholder 6"/>
          <p:cNvSpPr>
            <a:spLocks noGrp="1"/>
          </p:cNvSpPr>
          <p:nvPr>
            <p:ph type="sldNum" sz="quarter" idx="12"/>
          </p:nvPr>
        </p:nvSpPr>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36065102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1202919" y="284176"/>
            <a:ext cx="9784080" cy="1508760"/>
          </a:xfrm>
          <a:prstGeom prst="rect">
            <a:avLst/>
          </a:prstGeo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207008" y="1913470"/>
            <a:ext cx="4754880" cy="743094"/>
          </a:xfrm>
          <a:prstGeom prst="rect">
            <a:avLst/>
          </a:prstGeo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207008" y="2656566"/>
            <a:ext cx="4754880" cy="3566160"/>
          </a:xfrm>
          <a:prstGeom prst="rect">
            <a:avLst/>
          </a:prstGeo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31230" y="1913470"/>
            <a:ext cx="4754880" cy="743094"/>
          </a:xfrm>
          <a:prstGeom prst="rect">
            <a:avLst/>
          </a:prstGeo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231230" y="2656564"/>
            <a:ext cx="4754880" cy="3566160"/>
          </a:xfrm>
          <a:prstGeom prst="rect">
            <a:avLst/>
          </a:prstGeo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FC40766-525D-4ED9-A6FD-ED63BE3FB10C}" type="datetime1">
              <a:rPr lang="en-US" smtClean="0"/>
              <a:t>12/21/2023</a:t>
            </a:fld>
            <a:endParaRPr lang="it-IT" dirty="0"/>
          </a:p>
        </p:txBody>
      </p:sp>
      <p:sp>
        <p:nvSpPr>
          <p:cNvPr id="8" name="Footer Placeholder 7"/>
          <p:cNvSpPr>
            <a:spLocks noGrp="1"/>
          </p:cNvSpPr>
          <p:nvPr>
            <p:ph type="ftr" sz="quarter" idx="11"/>
          </p:nvPr>
        </p:nvSpPr>
        <p:spPr/>
        <p:txBody>
          <a:bodyPr/>
          <a:lstStyle/>
          <a:p>
            <a:endParaRPr lang="it-IT" dirty="0"/>
          </a:p>
        </p:txBody>
      </p:sp>
      <p:sp>
        <p:nvSpPr>
          <p:cNvPr id="9" name="Slide Number Placeholder 8"/>
          <p:cNvSpPr>
            <a:spLocks noGrp="1"/>
          </p:cNvSpPr>
          <p:nvPr>
            <p:ph type="sldNum" sz="quarter" idx="12"/>
          </p:nvPr>
        </p:nvSpPr>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21013434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1202919" y="284176"/>
            <a:ext cx="9784080" cy="1508760"/>
          </a:xfrm>
          <a:prstGeom prst="rect">
            <a:avLst/>
          </a:prstGeom>
        </p:spPr>
        <p:txBody>
          <a:bodyPr/>
          <a:lstStyle/>
          <a:p>
            <a:r>
              <a:rPr lang="it-IT" dirty="0"/>
              <a:t>Fare clic per modificare lo stile del titolo dello schema</a:t>
            </a:r>
            <a:endParaRPr lang="en-US" dirty="0"/>
          </a:p>
        </p:txBody>
      </p:sp>
      <p:sp>
        <p:nvSpPr>
          <p:cNvPr id="3" name="Date Placeholder 2"/>
          <p:cNvSpPr>
            <a:spLocks noGrp="1"/>
          </p:cNvSpPr>
          <p:nvPr>
            <p:ph type="dt" sz="half" idx="10"/>
          </p:nvPr>
        </p:nvSpPr>
        <p:spPr/>
        <p:txBody>
          <a:bodyPr/>
          <a:lstStyle/>
          <a:p>
            <a:fld id="{890E8509-4A3F-40EF-8903-8EB3CAF4C14C}" type="datetime1">
              <a:rPr lang="en-US" smtClean="0"/>
              <a:t>12/21/2023</a:t>
            </a:fld>
            <a:endParaRPr lang="en-US" dirty="0"/>
          </a:p>
        </p:txBody>
      </p:sp>
      <p:sp>
        <p:nvSpPr>
          <p:cNvPr id="4" name="Footer Placeholder 3"/>
          <p:cNvSpPr>
            <a:spLocks noGrp="1"/>
          </p:cNvSpPr>
          <p:nvPr>
            <p:ph type="ftr" sz="quarter" idx="11"/>
          </p:nvPr>
        </p:nvSpPr>
        <p:spPr/>
        <p:txBody>
          <a:bodyPr/>
          <a:lstStyle/>
          <a:p>
            <a:endParaRPr lang="it-IT" dirty="0"/>
          </a:p>
        </p:txBody>
      </p:sp>
      <p:sp>
        <p:nvSpPr>
          <p:cNvPr id="5" name="Slide Number Placeholder 4"/>
          <p:cNvSpPr>
            <a:spLocks noGrp="1"/>
          </p:cNvSpPr>
          <p:nvPr>
            <p:ph type="sldNum" sz="quarter" idx="12"/>
          </p:nvPr>
        </p:nvSpPr>
        <p:spPr/>
        <p:txBody>
          <a:bodyPr/>
          <a:lstStyle/>
          <a:p>
            <a:fld id="{BA64A939-423D-4594-B35D-D3F318DE9419}" type="slidenum">
              <a:rPr lang="it-IT" smtClean="0"/>
              <a:t>‹N›</a:t>
            </a:fld>
            <a:endParaRPr lang="it-IT" dirty="0"/>
          </a:p>
        </p:txBody>
      </p:sp>
      <p:pic>
        <p:nvPicPr>
          <p:cNvPr id="7" name="Immagine 6" descr="Logo 2012 Assoctu">
            <a:extLst>
              <a:ext uri="{FF2B5EF4-FFF2-40B4-BE49-F238E27FC236}">
                <a16:creationId xmlns:a16="http://schemas.microsoft.com/office/drawing/2014/main" id="{337F7041-DDE7-4B0E-A37B-55391EFE6ECB}"/>
              </a:ext>
            </a:extLst>
          </p:cNvPr>
          <p:cNvPicPr/>
          <p:nvPr userDrawn="1"/>
        </p:nvPicPr>
        <p:blipFill>
          <a:blip r:embed="rId2" r:link="rId3" cstate="print"/>
          <a:srcRect/>
          <a:stretch>
            <a:fillRect/>
          </a:stretch>
        </p:blipFill>
        <p:spPr bwMode="auto">
          <a:xfrm>
            <a:off x="9825411" y="521109"/>
            <a:ext cx="1610343" cy="686541"/>
          </a:xfrm>
          <a:prstGeom prst="rect">
            <a:avLst/>
          </a:prstGeom>
          <a:noFill/>
          <a:ln w="9525">
            <a:noFill/>
            <a:miter lim="800000"/>
            <a:headEnd/>
            <a:tailEnd/>
          </a:ln>
        </p:spPr>
      </p:pic>
    </p:spTree>
    <p:extLst>
      <p:ext uri="{BB962C8B-B14F-4D97-AF65-F5344CB8AC3E}">
        <p14:creationId xmlns:p14="http://schemas.microsoft.com/office/powerpoint/2010/main" val="29230908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72953E-B31D-4357-A34D-1C4B1A2D070D}" type="datetime1">
              <a:rPr lang="en-US" smtClean="0"/>
              <a:t>12/21/2023</a:t>
            </a:fld>
            <a:endParaRPr lang="it-IT" dirty="0"/>
          </a:p>
        </p:txBody>
      </p:sp>
      <p:sp>
        <p:nvSpPr>
          <p:cNvPr id="3" name="Footer Placeholder 2"/>
          <p:cNvSpPr>
            <a:spLocks noGrp="1"/>
          </p:cNvSpPr>
          <p:nvPr>
            <p:ph type="ftr" sz="quarter" idx="11"/>
          </p:nvPr>
        </p:nvSpPr>
        <p:spPr/>
        <p:txBody>
          <a:bodyPr/>
          <a:lstStyle/>
          <a:p>
            <a:endParaRPr lang="it-IT" dirty="0"/>
          </a:p>
        </p:txBody>
      </p:sp>
      <p:sp>
        <p:nvSpPr>
          <p:cNvPr id="4" name="Slide Number Placeholder 3"/>
          <p:cNvSpPr>
            <a:spLocks noGrp="1"/>
          </p:cNvSpPr>
          <p:nvPr>
            <p:ph type="sldNum" sz="quarter" idx="12"/>
          </p:nvPr>
        </p:nvSpPr>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2447964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1202919" y="284176"/>
            <a:ext cx="9784080" cy="1508760"/>
          </a:xfrm>
          <a:prstGeom prst="rect">
            <a:avLst/>
          </a:prstGeo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0E80B22-CF04-4B96-AE32-948C89ACFB22}" type="datetime1">
              <a:rPr lang="en-US" smtClean="0"/>
              <a:t>12/21/2023</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6" name="Slide Number Placeholder 5"/>
          <p:cNvSpPr>
            <a:spLocks noGrp="1"/>
          </p:cNvSpPr>
          <p:nvPr>
            <p:ph type="sldNum" sz="quarter" idx="12"/>
          </p:nvPr>
        </p:nvSpPr>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39742539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202919" y="284176"/>
            <a:ext cx="9784080" cy="1508760"/>
          </a:xfrm>
          <a:prstGeom prst="rect">
            <a:avLst/>
          </a:prstGeo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1207008" y="2120054"/>
            <a:ext cx="6126480" cy="411480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789023" y="2147486"/>
            <a:ext cx="3200400" cy="3432319"/>
          </a:xfrm>
          <a:prstGeom prst="rect">
            <a:avLst/>
          </a:prstGeo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3094E8A3-18EE-479E-B4F2-48A94534AC54}" type="datetime1">
              <a:rPr lang="en-US" smtClean="0"/>
              <a:t>12/21/2023</a:t>
            </a:fld>
            <a:endParaRPr lang="it-IT" dirty="0"/>
          </a:p>
        </p:txBody>
      </p:sp>
      <p:sp>
        <p:nvSpPr>
          <p:cNvPr id="6" name="Footer Placeholder 5"/>
          <p:cNvSpPr>
            <a:spLocks noGrp="1"/>
          </p:cNvSpPr>
          <p:nvPr>
            <p:ph type="ftr" sz="quarter" idx="11"/>
          </p:nvPr>
        </p:nvSpPr>
        <p:spPr/>
        <p:txBody>
          <a:bodyPr/>
          <a:lstStyle/>
          <a:p>
            <a:endParaRPr lang="it-IT" dirty="0"/>
          </a:p>
        </p:txBody>
      </p:sp>
      <p:sp>
        <p:nvSpPr>
          <p:cNvPr id="7" name="Slide Number Placeholder 6"/>
          <p:cNvSpPr>
            <a:spLocks noGrp="1"/>
          </p:cNvSpPr>
          <p:nvPr>
            <p:ph type="sldNum" sz="quarter" idx="12"/>
          </p:nvPr>
        </p:nvSpPr>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10752217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202919" y="284176"/>
            <a:ext cx="9784080" cy="1508760"/>
          </a:xfrm>
          <a:prstGeom prst="rect">
            <a:avLst/>
          </a:prstGeom>
        </p:spPr>
        <p:txBody>
          <a:body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280160" y="2211494"/>
            <a:ext cx="6126480" cy="3931920"/>
          </a:xfrm>
          <a:prstGeom prst="rect">
            <a:avLst/>
          </a:prstGeo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4" name="Text Placeholder 3"/>
          <p:cNvSpPr>
            <a:spLocks noGrp="1"/>
          </p:cNvSpPr>
          <p:nvPr>
            <p:ph type="body" sz="half" idx="2"/>
          </p:nvPr>
        </p:nvSpPr>
        <p:spPr>
          <a:xfrm>
            <a:off x="7790688" y="2150621"/>
            <a:ext cx="3200400" cy="3429000"/>
          </a:xfrm>
          <a:prstGeom prst="rect">
            <a:avLst/>
          </a:prstGeo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ABD3B95C-0CCF-496B-A125-A81CB9ECFB4D}" type="datetime1">
              <a:rPr lang="en-US" smtClean="0"/>
              <a:t>12/21/2023</a:t>
            </a:fld>
            <a:endParaRPr lang="it-IT" dirty="0"/>
          </a:p>
        </p:txBody>
      </p:sp>
      <p:sp>
        <p:nvSpPr>
          <p:cNvPr id="6" name="Footer Placeholder 5"/>
          <p:cNvSpPr>
            <a:spLocks noGrp="1"/>
          </p:cNvSpPr>
          <p:nvPr>
            <p:ph type="ftr" sz="quarter" idx="11"/>
          </p:nvPr>
        </p:nvSpPr>
        <p:spPr/>
        <p:txBody>
          <a:bodyPr/>
          <a:lstStyle/>
          <a:p>
            <a:endParaRPr lang="it-IT" dirty="0"/>
          </a:p>
        </p:txBody>
      </p:sp>
      <p:sp>
        <p:nvSpPr>
          <p:cNvPr id="7" name="Slide Number Placeholder 6"/>
          <p:cNvSpPr>
            <a:spLocks noGrp="1"/>
          </p:cNvSpPr>
          <p:nvPr>
            <p:ph type="sldNum" sz="quarter" idx="12"/>
          </p:nvPr>
        </p:nvSpPr>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39636657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a:xfrm>
            <a:off x="1202919" y="284176"/>
            <a:ext cx="9784080" cy="1508760"/>
          </a:xfrm>
          <a:prstGeom prst="rect">
            <a:avLst/>
          </a:prstGeom>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202919" y="2011680"/>
            <a:ext cx="9784080" cy="4206240"/>
          </a:xfrm>
          <a:prstGeom prst="rect">
            <a:avLst/>
          </a:prstGeo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E27B86B-19DD-4FFC-8DA7-1A0052F3E131}" type="datetime1">
              <a:rPr lang="en-US" smtClean="0"/>
              <a:t>12/21/2023</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6" name="Slide Number Placeholder 5"/>
          <p:cNvSpPr>
            <a:spLocks noGrp="1"/>
          </p:cNvSpPr>
          <p:nvPr>
            <p:ph type="sldNum" sz="quarter" idx="12"/>
          </p:nvPr>
        </p:nvSpPr>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16753890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a:prstGeom prst="rect">
            <a:avLst/>
          </a:prstGeo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199" y="274638"/>
            <a:ext cx="7973291" cy="5897562"/>
          </a:xfrm>
          <a:prstGeom prst="rect">
            <a:avLst/>
          </a:prstGeo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838200" y="6422854"/>
            <a:ext cx="2743196" cy="365125"/>
          </a:xfrm>
        </p:spPr>
        <p:txBody>
          <a:bodyPr/>
          <a:lstStyle/>
          <a:p>
            <a:fld id="{669D0E54-482D-42D3-9A7E-DE4182AC592F}" type="datetime1">
              <a:rPr lang="en-US" smtClean="0"/>
              <a:t>12/21/2023</a:t>
            </a:fld>
            <a:endParaRPr lang="it-IT" dirty="0"/>
          </a:p>
        </p:txBody>
      </p:sp>
      <p:sp>
        <p:nvSpPr>
          <p:cNvPr id="5" name="Footer Placeholder 4"/>
          <p:cNvSpPr>
            <a:spLocks noGrp="1"/>
          </p:cNvSpPr>
          <p:nvPr>
            <p:ph type="ftr" sz="quarter" idx="11"/>
          </p:nvPr>
        </p:nvSpPr>
        <p:spPr>
          <a:xfrm>
            <a:off x="3776135" y="6422854"/>
            <a:ext cx="4279669" cy="365125"/>
          </a:xfrm>
        </p:spPr>
        <p:txBody>
          <a:bodyPr/>
          <a:lstStyle/>
          <a:p>
            <a:endParaRPr lang="it-IT" dirty="0"/>
          </a:p>
        </p:txBody>
      </p:sp>
      <p:sp>
        <p:nvSpPr>
          <p:cNvPr id="6" name="Slide Number Placeholder 5"/>
          <p:cNvSpPr>
            <a:spLocks noGrp="1"/>
          </p:cNvSpPr>
          <p:nvPr>
            <p:ph type="sldNum" sz="quarter" idx="12"/>
          </p:nvPr>
        </p:nvSpPr>
        <p:spPr>
          <a:xfrm>
            <a:off x="8073048" y="6422854"/>
            <a:ext cx="879759" cy="365125"/>
          </a:xfrm>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39588569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3" name="Segnaposto data 2">
            <a:extLst>
              <a:ext uri="{FF2B5EF4-FFF2-40B4-BE49-F238E27FC236}">
                <a16:creationId xmlns:a16="http://schemas.microsoft.com/office/drawing/2014/main" id="{0914A049-02E8-464C-A31E-B1B5F4AB8EEA}"/>
              </a:ext>
            </a:extLst>
          </p:cNvPr>
          <p:cNvSpPr>
            <a:spLocks noGrp="1"/>
          </p:cNvSpPr>
          <p:nvPr>
            <p:ph type="dt" sz="half" idx="10"/>
          </p:nvPr>
        </p:nvSpPr>
        <p:spPr/>
        <p:txBody>
          <a:bodyPr/>
          <a:lstStyle/>
          <a:p>
            <a:fld id="{60F4DE82-A530-4643-AED6-9ABE3BA888E8}" type="datetime1">
              <a:rPr lang="en-US" smtClean="0"/>
              <a:t>12/21/2023</a:t>
            </a:fld>
            <a:endParaRPr lang="it-IT" dirty="0"/>
          </a:p>
        </p:txBody>
      </p:sp>
      <p:sp>
        <p:nvSpPr>
          <p:cNvPr id="4" name="Segnaposto piè di pagina 3">
            <a:extLst>
              <a:ext uri="{FF2B5EF4-FFF2-40B4-BE49-F238E27FC236}">
                <a16:creationId xmlns:a16="http://schemas.microsoft.com/office/drawing/2014/main" id="{4F75067A-3279-4671-BDDB-9AB67DE4DF39}"/>
              </a:ext>
            </a:extLst>
          </p:cNvPr>
          <p:cNvSpPr>
            <a:spLocks noGrp="1"/>
          </p:cNvSpPr>
          <p:nvPr>
            <p:ph type="ftr" sz="quarter" idx="11"/>
          </p:nvPr>
        </p:nvSpPr>
        <p:spPr/>
        <p:txBody>
          <a:bodyPr/>
          <a:lstStyle/>
          <a:p>
            <a:endParaRPr lang="it-IT" dirty="0"/>
          </a:p>
        </p:txBody>
      </p:sp>
      <p:sp>
        <p:nvSpPr>
          <p:cNvPr id="5" name="Segnaposto numero diapositiva 4">
            <a:extLst>
              <a:ext uri="{FF2B5EF4-FFF2-40B4-BE49-F238E27FC236}">
                <a16:creationId xmlns:a16="http://schemas.microsoft.com/office/drawing/2014/main" id="{30ADF396-0C45-47AD-A18C-4BEDAB12907C}"/>
              </a:ext>
            </a:extLst>
          </p:cNvPr>
          <p:cNvSpPr>
            <a:spLocks noGrp="1"/>
          </p:cNvSpPr>
          <p:nvPr>
            <p:ph type="sldNum" sz="quarter" idx="12"/>
          </p:nvPr>
        </p:nvSpPr>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1315745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0C3E9F2-EED5-4D40-8A39-DAFE0891E085}" type="datetime1">
              <a:rPr lang="en-US" smtClean="0"/>
              <a:t>12/21/2023</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6" name="Slide Number Placeholder 5"/>
          <p:cNvSpPr>
            <a:spLocks noGrp="1"/>
          </p:cNvSpPr>
          <p:nvPr>
            <p:ph type="sldNum" sz="quarter" idx="12"/>
          </p:nvPr>
        </p:nvSpPr>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40840890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34E279A-190F-4964-B82C-E4633E25D412}" type="datetime1">
              <a:rPr lang="en-US" smtClean="0"/>
              <a:t>12/21/2023</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6" name="Slide Number Placeholder 5"/>
          <p:cNvSpPr>
            <a:spLocks noGrp="1"/>
          </p:cNvSpPr>
          <p:nvPr>
            <p:ph type="sldNum" sz="quarter" idx="12"/>
          </p:nvPr>
        </p:nvSpPr>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34426000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lvl1pPr>
              <a:defRPr>
                <a:solidFill>
                  <a:schemeClr val="tx2"/>
                </a:solidFill>
              </a:defRPr>
            </a:lvl1pPr>
          </a:lstStyle>
          <a:p>
            <a:fld id="{28FCE7A1-CAE6-4D3A-ABF2-E4B4BD17AD88}" type="datetime1">
              <a:rPr lang="en-US" smtClean="0"/>
              <a:t>12/21/2023</a:t>
            </a:fld>
            <a:endParaRPr lang="it-IT"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it-IT"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A64A939-423D-4594-B35D-D3F318DE9419}" type="slidenum">
              <a:rPr lang="it-IT" smtClean="0"/>
              <a:t>‹N›</a:t>
            </a:fld>
            <a:endParaRPr lang="it-IT" dirty="0"/>
          </a:p>
        </p:txBody>
      </p:sp>
    </p:spTree>
    <p:extLst>
      <p:ext uri="{BB962C8B-B14F-4D97-AF65-F5344CB8AC3E}">
        <p14:creationId xmlns:p14="http://schemas.microsoft.com/office/powerpoint/2010/main" val="3402358699"/>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6636E227-359C-483C-A84A-1AA3412B5DC3}" type="datetime1">
              <a:rPr lang="en-US" smtClean="0"/>
              <a:t>12/21/2023</a:t>
            </a:fld>
            <a:endParaRPr lang="it-IT" dirty="0"/>
          </a:p>
        </p:txBody>
      </p:sp>
      <p:sp>
        <p:nvSpPr>
          <p:cNvPr id="6" name="Footer Placeholder 5"/>
          <p:cNvSpPr>
            <a:spLocks noGrp="1"/>
          </p:cNvSpPr>
          <p:nvPr>
            <p:ph type="ftr" sz="quarter" idx="11"/>
          </p:nvPr>
        </p:nvSpPr>
        <p:spPr/>
        <p:txBody>
          <a:bodyPr/>
          <a:lstStyle/>
          <a:p>
            <a:endParaRPr lang="it-IT" dirty="0"/>
          </a:p>
        </p:txBody>
      </p:sp>
      <p:sp>
        <p:nvSpPr>
          <p:cNvPr id="7" name="Slide Number Placeholder 6"/>
          <p:cNvSpPr>
            <a:spLocks noGrp="1"/>
          </p:cNvSpPr>
          <p:nvPr>
            <p:ph type="sldNum" sz="quarter" idx="12"/>
          </p:nvPr>
        </p:nvSpPr>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13641597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F94AB06B-04A4-49A6-AF47-8C53C43F165D}" type="datetime1">
              <a:rPr lang="en-US" smtClean="0"/>
              <a:t>12/21/2023</a:t>
            </a:fld>
            <a:endParaRPr lang="it-IT" dirty="0"/>
          </a:p>
        </p:txBody>
      </p:sp>
      <p:sp>
        <p:nvSpPr>
          <p:cNvPr id="8" name="Footer Placeholder 7"/>
          <p:cNvSpPr>
            <a:spLocks noGrp="1"/>
          </p:cNvSpPr>
          <p:nvPr>
            <p:ph type="ftr" sz="quarter" idx="11"/>
          </p:nvPr>
        </p:nvSpPr>
        <p:spPr/>
        <p:txBody>
          <a:bodyPr/>
          <a:lstStyle/>
          <a:p>
            <a:endParaRPr lang="it-IT" dirty="0"/>
          </a:p>
        </p:txBody>
      </p:sp>
      <p:sp>
        <p:nvSpPr>
          <p:cNvPr id="9" name="Slide Number Placeholder 8"/>
          <p:cNvSpPr>
            <a:spLocks noGrp="1"/>
          </p:cNvSpPr>
          <p:nvPr>
            <p:ph type="sldNum" sz="quarter" idx="12"/>
          </p:nvPr>
        </p:nvSpPr>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191759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a:prstGeom prst="rect">
            <a:avLst/>
          </a:prstGeom>
        </p:spPr>
        <p:txBody>
          <a:bodyPr anchor="ctr">
            <a:noAutofit/>
          </a:bodyPr>
          <a:lstStyle>
            <a:lvl1pPr algn="ctr">
              <a:lnSpc>
                <a:spcPct val="80000"/>
              </a:lnSpc>
              <a:defRPr sz="6000" b="0" spc="150" baseline="0">
                <a:solidFill>
                  <a:schemeClr val="bg1"/>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lvl1pPr>
              <a:defRPr>
                <a:solidFill>
                  <a:schemeClr val="tx2"/>
                </a:solidFill>
              </a:defRPr>
            </a:lvl1pPr>
          </a:lstStyle>
          <a:p>
            <a:fld id="{B0438B53-A39A-4078-9D41-C150F729FD96}" type="datetime1">
              <a:rPr lang="en-US" smtClean="0"/>
              <a:t>12/21/2023</a:t>
            </a:fld>
            <a:endParaRPr lang="it-IT"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it-IT"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A64A939-423D-4594-B35D-D3F318DE9419}" type="slidenum">
              <a:rPr lang="it-IT" smtClean="0"/>
              <a:t>‹N›</a:t>
            </a:fld>
            <a:endParaRPr lang="it-IT" dirty="0"/>
          </a:p>
        </p:txBody>
      </p:sp>
    </p:spTree>
    <p:extLst>
      <p:ext uri="{BB962C8B-B14F-4D97-AF65-F5344CB8AC3E}">
        <p14:creationId xmlns:p14="http://schemas.microsoft.com/office/powerpoint/2010/main" val="600373792"/>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A3BBAD8A-E02C-4915-B01D-BB3D133AE079}" type="datetime1">
              <a:rPr lang="en-US" smtClean="0"/>
              <a:t>12/21/2023</a:t>
            </a:fld>
            <a:endParaRPr lang="en-US" dirty="0"/>
          </a:p>
        </p:txBody>
      </p:sp>
      <p:sp>
        <p:nvSpPr>
          <p:cNvPr id="4" name="Footer Placeholder 3"/>
          <p:cNvSpPr>
            <a:spLocks noGrp="1"/>
          </p:cNvSpPr>
          <p:nvPr>
            <p:ph type="ftr" sz="quarter" idx="11"/>
          </p:nvPr>
        </p:nvSpPr>
        <p:spPr/>
        <p:txBody>
          <a:bodyPr/>
          <a:lstStyle/>
          <a:p>
            <a:endParaRPr lang="it-IT" dirty="0"/>
          </a:p>
        </p:txBody>
      </p:sp>
      <p:sp>
        <p:nvSpPr>
          <p:cNvPr id="5" name="Slide Number Placeholder 4"/>
          <p:cNvSpPr>
            <a:spLocks noGrp="1"/>
          </p:cNvSpPr>
          <p:nvPr>
            <p:ph type="sldNum" sz="quarter" idx="12"/>
          </p:nvPr>
        </p:nvSpPr>
        <p:spPr/>
        <p:txBody>
          <a:bodyPr/>
          <a:lstStyle/>
          <a:p>
            <a:fld id="{BA64A939-423D-4594-B35D-D3F318DE9419}" type="slidenum">
              <a:rPr lang="it-IT" smtClean="0"/>
              <a:t>‹N›</a:t>
            </a:fld>
            <a:endParaRPr lang="it-IT" dirty="0"/>
          </a:p>
        </p:txBody>
      </p:sp>
      <p:pic>
        <p:nvPicPr>
          <p:cNvPr id="6" name="Immagine 5" descr="Logo 2012 Assoctu">
            <a:extLst>
              <a:ext uri="{FF2B5EF4-FFF2-40B4-BE49-F238E27FC236}">
                <a16:creationId xmlns:a16="http://schemas.microsoft.com/office/drawing/2014/main" id="{7ECD2730-48CE-4098-8AE3-20295F8E0CEE}"/>
              </a:ext>
            </a:extLst>
          </p:cNvPr>
          <p:cNvPicPr/>
          <p:nvPr userDrawn="1"/>
        </p:nvPicPr>
        <p:blipFill>
          <a:blip r:embed="rId2" r:link="rId3" cstate="print"/>
          <a:srcRect/>
          <a:stretch>
            <a:fillRect/>
          </a:stretch>
        </p:blipFill>
        <p:spPr bwMode="auto">
          <a:xfrm>
            <a:off x="9825411" y="521109"/>
            <a:ext cx="1610343" cy="686541"/>
          </a:xfrm>
          <a:prstGeom prst="rect">
            <a:avLst/>
          </a:prstGeom>
          <a:noFill/>
          <a:ln w="9525">
            <a:noFill/>
            <a:miter lim="800000"/>
            <a:headEnd/>
            <a:tailEnd/>
          </a:ln>
        </p:spPr>
      </p:pic>
    </p:spTree>
    <p:extLst>
      <p:ext uri="{BB962C8B-B14F-4D97-AF65-F5344CB8AC3E}">
        <p14:creationId xmlns:p14="http://schemas.microsoft.com/office/powerpoint/2010/main" val="238932880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E13B5C-4436-4913-8B51-408269E6B3DF}" type="datetime1">
              <a:rPr lang="en-US" smtClean="0"/>
              <a:t>12/21/2023</a:t>
            </a:fld>
            <a:endParaRPr lang="it-IT" dirty="0"/>
          </a:p>
        </p:txBody>
      </p:sp>
      <p:sp>
        <p:nvSpPr>
          <p:cNvPr id="3" name="Footer Placeholder 2"/>
          <p:cNvSpPr>
            <a:spLocks noGrp="1"/>
          </p:cNvSpPr>
          <p:nvPr>
            <p:ph type="ftr" sz="quarter" idx="11"/>
          </p:nvPr>
        </p:nvSpPr>
        <p:spPr/>
        <p:txBody>
          <a:bodyPr/>
          <a:lstStyle/>
          <a:p>
            <a:endParaRPr lang="it-IT" dirty="0"/>
          </a:p>
        </p:txBody>
      </p:sp>
      <p:sp>
        <p:nvSpPr>
          <p:cNvPr id="4" name="Slide Number Placeholder 3"/>
          <p:cNvSpPr>
            <a:spLocks noGrp="1"/>
          </p:cNvSpPr>
          <p:nvPr>
            <p:ph type="sldNum" sz="quarter" idx="12"/>
          </p:nvPr>
        </p:nvSpPr>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36962421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D6AA7145-7E23-47B4-ADC1-00D6F4E1CC07}" type="datetime1">
              <a:rPr lang="en-US" smtClean="0"/>
              <a:t>12/21/2023</a:t>
            </a:fld>
            <a:endParaRPr lang="it-IT" dirty="0"/>
          </a:p>
        </p:txBody>
      </p:sp>
      <p:sp>
        <p:nvSpPr>
          <p:cNvPr id="6" name="Footer Placeholder 5"/>
          <p:cNvSpPr>
            <a:spLocks noGrp="1"/>
          </p:cNvSpPr>
          <p:nvPr>
            <p:ph type="ftr" sz="quarter" idx="11"/>
          </p:nvPr>
        </p:nvSpPr>
        <p:spPr/>
        <p:txBody>
          <a:bodyPr/>
          <a:lstStyle/>
          <a:p>
            <a:endParaRPr lang="it-IT" dirty="0"/>
          </a:p>
        </p:txBody>
      </p:sp>
      <p:sp>
        <p:nvSpPr>
          <p:cNvPr id="7" name="Slide Number Placeholder 6"/>
          <p:cNvSpPr>
            <a:spLocks noGrp="1"/>
          </p:cNvSpPr>
          <p:nvPr>
            <p:ph type="sldNum" sz="quarter" idx="12"/>
          </p:nvPr>
        </p:nvSpPr>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141977863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75392DC9-961E-45D5-9802-1EF2956FD67E}" type="datetime1">
              <a:rPr lang="en-US" smtClean="0"/>
              <a:t>12/21/2023</a:t>
            </a:fld>
            <a:endParaRPr lang="it-IT" dirty="0"/>
          </a:p>
        </p:txBody>
      </p:sp>
      <p:sp>
        <p:nvSpPr>
          <p:cNvPr id="6" name="Footer Placeholder 5"/>
          <p:cNvSpPr>
            <a:spLocks noGrp="1"/>
          </p:cNvSpPr>
          <p:nvPr>
            <p:ph type="ftr" sz="quarter" idx="11"/>
          </p:nvPr>
        </p:nvSpPr>
        <p:spPr/>
        <p:txBody>
          <a:bodyPr/>
          <a:lstStyle/>
          <a:p>
            <a:endParaRPr lang="it-IT" dirty="0"/>
          </a:p>
        </p:txBody>
      </p:sp>
      <p:sp>
        <p:nvSpPr>
          <p:cNvPr id="7" name="Slide Number Placeholder 6"/>
          <p:cNvSpPr>
            <a:spLocks noGrp="1"/>
          </p:cNvSpPr>
          <p:nvPr>
            <p:ph type="sldNum" sz="quarter" idx="12"/>
          </p:nvPr>
        </p:nvSpPr>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27932473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1F35EA5-03C4-4BBA-A6F6-8278B30017BA}" type="datetime1">
              <a:rPr lang="en-US" smtClean="0"/>
              <a:t>12/21/2023</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6" name="Slide Number Placeholder 5"/>
          <p:cNvSpPr>
            <a:spLocks noGrp="1"/>
          </p:cNvSpPr>
          <p:nvPr>
            <p:ph type="sldNum" sz="quarter" idx="12"/>
          </p:nvPr>
        </p:nvSpPr>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334967238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838200" y="6422854"/>
            <a:ext cx="2743196" cy="365125"/>
          </a:xfrm>
        </p:spPr>
        <p:txBody>
          <a:bodyPr/>
          <a:lstStyle/>
          <a:p>
            <a:fld id="{C8A1D410-3FDF-4202-9791-318E33317016}" type="datetime1">
              <a:rPr lang="en-US" smtClean="0"/>
              <a:t>12/21/2023</a:t>
            </a:fld>
            <a:endParaRPr lang="it-IT" dirty="0"/>
          </a:p>
        </p:txBody>
      </p:sp>
      <p:sp>
        <p:nvSpPr>
          <p:cNvPr id="5" name="Footer Placeholder 4"/>
          <p:cNvSpPr>
            <a:spLocks noGrp="1"/>
          </p:cNvSpPr>
          <p:nvPr>
            <p:ph type="ftr" sz="quarter" idx="11"/>
          </p:nvPr>
        </p:nvSpPr>
        <p:spPr>
          <a:xfrm>
            <a:off x="3776135" y="6422854"/>
            <a:ext cx="4279669" cy="365125"/>
          </a:xfrm>
        </p:spPr>
        <p:txBody>
          <a:bodyPr/>
          <a:lstStyle/>
          <a:p>
            <a:endParaRPr lang="it-IT" dirty="0"/>
          </a:p>
        </p:txBody>
      </p:sp>
      <p:sp>
        <p:nvSpPr>
          <p:cNvPr id="6" name="Slide Number Placeholder 5"/>
          <p:cNvSpPr>
            <a:spLocks noGrp="1"/>
          </p:cNvSpPr>
          <p:nvPr>
            <p:ph type="sldNum" sz="quarter" idx="12"/>
          </p:nvPr>
        </p:nvSpPr>
        <p:spPr>
          <a:xfrm>
            <a:off x="8073048" y="6422854"/>
            <a:ext cx="879759" cy="365125"/>
          </a:xfrm>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342603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a:xfrm>
            <a:off x="1202919" y="284176"/>
            <a:ext cx="9784080" cy="1508760"/>
          </a:xfrm>
          <a:prstGeom prst="rect">
            <a:avLst/>
          </a:prstGeo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CC26CDB-7C66-4357-93E8-42F19217F917}" type="datetime1">
              <a:rPr lang="en-US" smtClean="0"/>
              <a:t>12/21/2023</a:t>
            </a:fld>
            <a:endParaRPr lang="it-IT" dirty="0"/>
          </a:p>
        </p:txBody>
      </p:sp>
      <p:sp>
        <p:nvSpPr>
          <p:cNvPr id="6" name="Footer Placeholder 5"/>
          <p:cNvSpPr>
            <a:spLocks noGrp="1"/>
          </p:cNvSpPr>
          <p:nvPr>
            <p:ph type="ftr" sz="quarter" idx="11"/>
          </p:nvPr>
        </p:nvSpPr>
        <p:spPr/>
        <p:txBody>
          <a:bodyPr/>
          <a:lstStyle/>
          <a:p>
            <a:endParaRPr lang="it-IT" dirty="0"/>
          </a:p>
        </p:txBody>
      </p:sp>
      <p:sp>
        <p:nvSpPr>
          <p:cNvPr id="7" name="Slide Number Placeholder 6"/>
          <p:cNvSpPr>
            <a:spLocks noGrp="1"/>
          </p:cNvSpPr>
          <p:nvPr>
            <p:ph type="sldNum" sz="quarter" idx="12"/>
          </p:nvPr>
        </p:nvSpPr>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2339041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1202919" y="284176"/>
            <a:ext cx="9784080" cy="1508760"/>
          </a:xfrm>
          <a:prstGeom prst="rect">
            <a:avLst/>
          </a:prstGeo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8A51E81-06C6-4E87-93EF-6AB1CB102845}" type="datetime1">
              <a:rPr lang="en-US" smtClean="0"/>
              <a:t>12/21/2023</a:t>
            </a:fld>
            <a:endParaRPr lang="it-IT" dirty="0"/>
          </a:p>
        </p:txBody>
      </p:sp>
      <p:sp>
        <p:nvSpPr>
          <p:cNvPr id="8" name="Footer Placeholder 7"/>
          <p:cNvSpPr>
            <a:spLocks noGrp="1"/>
          </p:cNvSpPr>
          <p:nvPr>
            <p:ph type="ftr" sz="quarter" idx="11"/>
          </p:nvPr>
        </p:nvSpPr>
        <p:spPr/>
        <p:txBody>
          <a:bodyPr/>
          <a:lstStyle/>
          <a:p>
            <a:endParaRPr lang="it-IT" dirty="0"/>
          </a:p>
        </p:txBody>
      </p:sp>
      <p:sp>
        <p:nvSpPr>
          <p:cNvPr id="9" name="Slide Number Placeholder 8"/>
          <p:cNvSpPr>
            <a:spLocks noGrp="1"/>
          </p:cNvSpPr>
          <p:nvPr>
            <p:ph type="sldNum" sz="quarter" idx="12"/>
          </p:nvPr>
        </p:nvSpPr>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2072921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1202919" y="284176"/>
            <a:ext cx="9784080" cy="1508760"/>
          </a:xfrm>
          <a:prstGeom prst="rect">
            <a:avLst/>
          </a:prstGeom>
        </p:spPr>
        <p:txBody>
          <a:bodyPr/>
          <a:lstStyle/>
          <a:p>
            <a:r>
              <a:rPr lang="it-IT" dirty="0"/>
              <a:t>Fare clic per modificare lo stile del titolo dello schema</a:t>
            </a:r>
            <a:endParaRPr lang="en-US" dirty="0"/>
          </a:p>
        </p:txBody>
      </p:sp>
      <p:sp>
        <p:nvSpPr>
          <p:cNvPr id="3" name="Date Placeholder 2"/>
          <p:cNvSpPr>
            <a:spLocks noGrp="1"/>
          </p:cNvSpPr>
          <p:nvPr>
            <p:ph type="dt" sz="half" idx="10"/>
          </p:nvPr>
        </p:nvSpPr>
        <p:spPr/>
        <p:txBody>
          <a:bodyPr/>
          <a:lstStyle/>
          <a:p>
            <a:fld id="{1F8E59D3-06CD-4263-B277-7F5AB785F29E}" type="datetime1">
              <a:rPr lang="en-US" smtClean="0"/>
              <a:t>12/21/2023</a:t>
            </a:fld>
            <a:endParaRPr lang="en-US" dirty="0"/>
          </a:p>
        </p:txBody>
      </p:sp>
      <p:sp>
        <p:nvSpPr>
          <p:cNvPr id="4" name="Footer Placeholder 3"/>
          <p:cNvSpPr>
            <a:spLocks noGrp="1"/>
          </p:cNvSpPr>
          <p:nvPr>
            <p:ph type="ftr" sz="quarter" idx="11"/>
          </p:nvPr>
        </p:nvSpPr>
        <p:spPr/>
        <p:txBody>
          <a:bodyPr/>
          <a:lstStyle/>
          <a:p>
            <a:endParaRPr lang="it-IT" dirty="0"/>
          </a:p>
        </p:txBody>
      </p:sp>
      <p:sp>
        <p:nvSpPr>
          <p:cNvPr id="5" name="Slide Number Placeholder 4"/>
          <p:cNvSpPr>
            <a:spLocks noGrp="1"/>
          </p:cNvSpPr>
          <p:nvPr>
            <p:ph type="sldNum" sz="quarter" idx="12"/>
          </p:nvPr>
        </p:nvSpPr>
        <p:spPr/>
        <p:txBody>
          <a:bodyPr/>
          <a:lstStyle/>
          <a:p>
            <a:fld id="{BA64A939-423D-4594-B35D-D3F318DE9419}" type="slidenum">
              <a:rPr lang="it-IT" smtClean="0"/>
              <a:t>‹N›</a:t>
            </a:fld>
            <a:endParaRPr lang="it-IT" dirty="0"/>
          </a:p>
        </p:txBody>
      </p:sp>
      <p:pic>
        <p:nvPicPr>
          <p:cNvPr id="7" name="Immagine 6" descr="Logo 2012 Assoctu">
            <a:extLst>
              <a:ext uri="{FF2B5EF4-FFF2-40B4-BE49-F238E27FC236}">
                <a16:creationId xmlns:a16="http://schemas.microsoft.com/office/drawing/2014/main" id="{337F7041-DDE7-4B0E-A37B-55391EFE6ECB}"/>
              </a:ext>
            </a:extLst>
          </p:cNvPr>
          <p:cNvPicPr/>
          <p:nvPr userDrawn="1"/>
        </p:nvPicPr>
        <p:blipFill>
          <a:blip r:embed="rId2" r:link="rId3" cstate="print"/>
          <a:srcRect/>
          <a:stretch>
            <a:fillRect/>
          </a:stretch>
        </p:blipFill>
        <p:spPr bwMode="auto">
          <a:xfrm>
            <a:off x="9825411" y="521109"/>
            <a:ext cx="1610343" cy="686541"/>
          </a:xfrm>
          <a:prstGeom prst="rect">
            <a:avLst/>
          </a:prstGeom>
          <a:noFill/>
          <a:ln w="9525">
            <a:noFill/>
            <a:miter lim="800000"/>
            <a:headEnd/>
            <a:tailEnd/>
          </a:ln>
        </p:spPr>
      </p:pic>
    </p:spTree>
    <p:extLst>
      <p:ext uri="{BB962C8B-B14F-4D97-AF65-F5344CB8AC3E}">
        <p14:creationId xmlns:p14="http://schemas.microsoft.com/office/powerpoint/2010/main" val="2651333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4B402A-DBBC-496C-96DE-730A91AE6A9C}" type="datetime1">
              <a:rPr lang="en-US" smtClean="0"/>
              <a:t>12/21/2023</a:t>
            </a:fld>
            <a:endParaRPr lang="it-IT" dirty="0"/>
          </a:p>
        </p:txBody>
      </p:sp>
      <p:sp>
        <p:nvSpPr>
          <p:cNvPr id="3" name="Footer Placeholder 2"/>
          <p:cNvSpPr>
            <a:spLocks noGrp="1"/>
          </p:cNvSpPr>
          <p:nvPr>
            <p:ph type="ftr" sz="quarter" idx="11"/>
          </p:nvPr>
        </p:nvSpPr>
        <p:spPr/>
        <p:txBody>
          <a:bodyPr/>
          <a:lstStyle/>
          <a:p>
            <a:endParaRPr lang="it-IT" dirty="0"/>
          </a:p>
        </p:txBody>
      </p:sp>
      <p:sp>
        <p:nvSpPr>
          <p:cNvPr id="4" name="Slide Number Placeholder 3"/>
          <p:cNvSpPr>
            <a:spLocks noGrp="1"/>
          </p:cNvSpPr>
          <p:nvPr>
            <p:ph type="sldNum" sz="quarter" idx="12"/>
          </p:nvPr>
        </p:nvSpPr>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2968763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202919" y="284176"/>
            <a:ext cx="9784080" cy="1508760"/>
          </a:xfrm>
          <a:prstGeom prst="rect">
            <a:avLst/>
          </a:prstGeo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1CB17FA3-62D8-421F-9F67-B37696076CA9}" type="datetime1">
              <a:rPr lang="en-US" smtClean="0"/>
              <a:t>12/21/2023</a:t>
            </a:fld>
            <a:endParaRPr lang="it-IT" dirty="0"/>
          </a:p>
        </p:txBody>
      </p:sp>
      <p:sp>
        <p:nvSpPr>
          <p:cNvPr id="6" name="Footer Placeholder 5"/>
          <p:cNvSpPr>
            <a:spLocks noGrp="1"/>
          </p:cNvSpPr>
          <p:nvPr>
            <p:ph type="ftr" sz="quarter" idx="11"/>
          </p:nvPr>
        </p:nvSpPr>
        <p:spPr/>
        <p:txBody>
          <a:bodyPr/>
          <a:lstStyle/>
          <a:p>
            <a:endParaRPr lang="it-IT" dirty="0"/>
          </a:p>
        </p:txBody>
      </p:sp>
      <p:sp>
        <p:nvSpPr>
          <p:cNvPr id="7" name="Slide Number Placeholder 6"/>
          <p:cNvSpPr>
            <a:spLocks noGrp="1"/>
          </p:cNvSpPr>
          <p:nvPr>
            <p:ph type="sldNum" sz="quarter" idx="12"/>
          </p:nvPr>
        </p:nvSpPr>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970682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202919" y="284176"/>
            <a:ext cx="9784080" cy="1508760"/>
          </a:xfrm>
          <a:prstGeom prst="rect">
            <a:avLst/>
          </a:prstGeom>
        </p:spPr>
        <p:txBody>
          <a:body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F7ADB709-3E07-4E90-8B46-F98B952475FC}" type="datetime1">
              <a:rPr lang="en-US" smtClean="0"/>
              <a:t>12/21/2023</a:t>
            </a:fld>
            <a:endParaRPr lang="it-IT" dirty="0"/>
          </a:p>
        </p:txBody>
      </p:sp>
      <p:sp>
        <p:nvSpPr>
          <p:cNvPr id="6" name="Footer Placeholder 5"/>
          <p:cNvSpPr>
            <a:spLocks noGrp="1"/>
          </p:cNvSpPr>
          <p:nvPr>
            <p:ph type="ftr" sz="quarter" idx="11"/>
          </p:nvPr>
        </p:nvSpPr>
        <p:spPr/>
        <p:txBody>
          <a:bodyPr/>
          <a:lstStyle/>
          <a:p>
            <a:endParaRPr lang="it-IT" dirty="0"/>
          </a:p>
        </p:txBody>
      </p:sp>
      <p:sp>
        <p:nvSpPr>
          <p:cNvPr id="7" name="Slide Number Placeholder 6"/>
          <p:cNvSpPr>
            <a:spLocks noGrp="1"/>
          </p:cNvSpPr>
          <p:nvPr>
            <p:ph type="sldNum" sz="quarter" idx="12"/>
          </p:nvPr>
        </p:nvSpPr>
        <p:spPr/>
        <p:txBody>
          <a:bodyPr/>
          <a:lstStyle/>
          <a:p>
            <a:fld id="{BA64A939-423D-4594-B35D-D3F318DE9419}" type="slidenum">
              <a:rPr lang="it-IT" smtClean="0"/>
              <a:t>‹N›</a:t>
            </a:fld>
            <a:endParaRPr lang="it-IT" dirty="0"/>
          </a:p>
        </p:txBody>
      </p:sp>
    </p:spTree>
    <p:extLst>
      <p:ext uri="{BB962C8B-B14F-4D97-AF65-F5344CB8AC3E}">
        <p14:creationId xmlns:p14="http://schemas.microsoft.com/office/powerpoint/2010/main" val="2878523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43000">
              <a:srgbClr val="0070C0"/>
            </a:gs>
            <a:gs pos="99000">
              <a:srgbClr val="E3FBFC"/>
            </a:gs>
          </a:gsLst>
          <a:lin ang="3000000" scaled="0"/>
          <a:tileRect/>
        </a:gradFill>
        <a:effectLst/>
      </p:bgPr>
    </p:bg>
    <p:spTree>
      <p:nvGrpSpPr>
        <p:cNvPr id="1" name=""/>
        <p:cNvGrpSpPr/>
        <p:nvPr/>
      </p:nvGrpSpPr>
      <p:grpSpPr>
        <a:xfrm>
          <a:off x="0" y="0"/>
          <a:ext cx="0" cy="0"/>
          <a:chOff x="0" y="0"/>
          <a:chExt cx="0" cy="0"/>
        </a:xfrm>
      </p:grpSpPr>
      <p:sp>
        <p:nvSpPr>
          <p:cNvPr id="7" name="Rectangle 6"/>
          <p:cNvSpPr/>
          <p:nvPr/>
        </p:nvSpPr>
        <p:spPr>
          <a:xfrm>
            <a:off x="483" y="176110"/>
            <a:ext cx="12188952" cy="16306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4D1D1DB5-998A-47D6-9023-913FD14376DD}" type="datetime1">
              <a:rPr lang="en-US" smtClean="0"/>
              <a:t>12/21/2023</a:t>
            </a:fld>
            <a:endParaRPr lang="it-IT"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it-IT"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BA64A939-423D-4594-B35D-D3F318DE9419}" type="slidenum">
              <a:rPr lang="it-IT" smtClean="0"/>
              <a:t>‹N›</a:t>
            </a:fld>
            <a:endParaRPr lang="it-IT" dirty="0"/>
          </a:p>
        </p:txBody>
      </p:sp>
    </p:spTree>
    <p:extLst>
      <p:ext uri="{BB962C8B-B14F-4D97-AF65-F5344CB8AC3E}">
        <p14:creationId xmlns:p14="http://schemas.microsoft.com/office/powerpoint/2010/main" val="706201365"/>
      </p:ext>
    </p:extLst>
  </p:cSld>
  <p:clrMap bg1="dk1" tx1="lt1" bg2="dk2" tx2="lt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hf hd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43000">
              <a:srgbClr val="0070C0"/>
            </a:gs>
            <a:gs pos="99000">
              <a:srgbClr val="E3FBFC"/>
            </a:gs>
          </a:gsLst>
          <a:lin ang="3000000" scaled="0"/>
          <a:tileRect/>
        </a:gradFill>
        <a:effectLst/>
      </p:bgPr>
    </p:bg>
    <p:spTree>
      <p:nvGrpSpPr>
        <p:cNvPr id="1" name=""/>
        <p:cNvGrpSpPr/>
        <p:nvPr/>
      </p:nvGrpSpPr>
      <p:grpSpPr>
        <a:xfrm>
          <a:off x="0" y="0"/>
          <a:ext cx="0" cy="0"/>
          <a:chOff x="0" y="0"/>
          <a:chExt cx="0" cy="0"/>
        </a:xfrm>
      </p:grpSpPr>
      <p:sp>
        <p:nvSpPr>
          <p:cNvPr id="7" name="Rectangle 6"/>
          <p:cNvSpPr/>
          <p:nvPr/>
        </p:nvSpPr>
        <p:spPr>
          <a:xfrm>
            <a:off x="483" y="176110"/>
            <a:ext cx="12188952" cy="11859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it-IT" dirty="0"/>
              <a:t>Modifica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DE201343-06D4-4890-9EE9-11BF80745348}" type="datetime1">
              <a:rPr lang="en-US" smtClean="0"/>
              <a:t>12/21/2023</a:t>
            </a:fld>
            <a:endParaRPr lang="it-IT"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it-IT"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BA64A939-423D-4594-B35D-D3F318DE9419}" type="slidenum">
              <a:rPr lang="it-IT" smtClean="0"/>
              <a:t>‹N›</a:t>
            </a:fld>
            <a:endParaRPr lang="it-IT" dirty="0"/>
          </a:p>
        </p:txBody>
      </p:sp>
    </p:spTree>
    <p:extLst>
      <p:ext uri="{BB962C8B-B14F-4D97-AF65-F5344CB8AC3E}">
        <p14:creationId xmlns:p14="http://schemas.microsoft.com/office/powerpoint/2010/main" val="3799167850"/>
      </p:ext>
    </p:extLst>
  </p:cSld>
  <p:clrMap bg1="dk1" tx1="lt1" bg2="dk2" tx2="lt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Lst>
  <p:hf hd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400EC3F-00D1-4501-B935-F4F9B40C400B}" type="datetime1">
              <a:rPr lang="en-US" smtClean="0"/>
              <a:t>12/21/2023</a:t>
            </a:fld>
            <a:endParaRPr lang="it-IT"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it-IT"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BA64A939-423D-4594-B35D-D3F318DE9419}" type="slidenum">
              <a:rPr lang="it-IT" smtClean="0"/>
              <a:t>‹N›</a:t>
            </a:fld>
            <a:endParaRPr lang="it-IT" dirty="0"/>
          </a:p>
        </p:txBody>
      </p:sp>
    </p:spTree>
    <p:extLst>
      <p:ext uri="{BB962C8B-B14F-4D97-AF65-F5344CB8AC3E}">
        <p14:creationId xmlns:p14="http://schemas.microsoft.com/office/powerpoint/2010/main" val="3028538430"/>
      </p:ext>
    </p:extLst>
  </p:cSld>
  <p:clrMap bg1="dk1" tx1="lt1" bg2="dk2" tx2="lt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hf hd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32.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32.xml"/><Relationship Id="rId5" Type="http://schemas.openxmlformats.org/officeDocument/2006/relationships/image" Target="../media/image8.emf"/><Relationship Id="rId4" Type="http://schemas.openxmlformats.org/officeDocument/2006/relationships/image" Target="../media/image7.emf"/></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32.xml"/><Relationship Id="rId4" Type="http://schemas.openxmlformats.org/officeDocument/2006/relationships/image" Target="../media/image9.emf"/></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32.xml"/><Relationship Id="rId4" Type="http://schemas.openxmlformats.org/officeDocument/2006/relationships/image" Target="../media/image10.emf"/></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3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3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3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3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3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32.xml"/><Relationship Id="rId4" Type="http://schemas.openxmlformats.org/officeDocument/2006/relationships/image" Target="../media/image11.emf"/></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3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32.xml"/><Relationship Id="rId4" Type="http://schemas.openxmlformats.org/officeDocument/2006/relationships/image" Target="../media/image12.emf"/></Relationships>
</file>

<file path=ppt/slides/_rels/slide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3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3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3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32.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32.xml"/><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2D043D-4BCD-4A5F-B944-511DD4620E94}"/>
              </a:ext>
            </a:extLst>
          </p:cNvPr>
          <p:cNvSpPr>
            <a:spLocks noGrp="1"/>
          </p:cNvSpPr>
          <p:nvPr>
            <p:ph type="title"/>
          </p:nvPr>
        </p:nvSpPr>
        <p:spPr>
          <a:xfrm>
            <a:off x="1870720" y="520196"/>
            <a:ext cx="8222273" cy="504825"/>
          </a:xfrm>
        </p:spPr>
        <p:txBody>
          <a:bodyPr>
            <a:noAutofit/>
          </a:bodyPr>
          <a:lstStyle/>
          <a:p>
            <a:pPr algn="ctr">
              <a:spcBef>
                <a:spcPts val="0"/>
              </a:spcBef>
            </a:pPr>
            <a:r>
              <a:rPr lang="it-IT" sz="2800" b="1" dirty="0">
                <a:solidFill>
                  <a:schemeClr val="bg1"/>
                </a:solidFill>
              </a:rPr>
              <a:t>Ammortamenti  e  leasing </a:t>
            </a:r>
          </a:p>
        </p:txBody>
      </p:sp>
      <p:sp>
        <p:nvSpPr>
          <p:cNvPr id="3" name="Segnaposto contenuto 2">
            <a:extLst>
              <a:ext uri="{FF2B5EF4-FFF2-40B4-BE49-F238E27FC236}">
                <a16:creationId xmlns:a16="http://schemas.microsoft.com/office/drawing/2014/main" id="{D9F1968B-E722-4B22-9C88-B054F9C07968}"/>
              </a:ext>
            </a:extLst>
          </p:cNvPr>
          <p:cNvSpPr>
            <a:spLocks noGrp="1"/>
          </p:cNvSpPr>
          <p:nvPr>
            <p:ph idx="1"/>
          </p:nvPr>
        </p:nvSpPr>
        <p:spPr>
          <a:xfrm>
            <a:off x="0" y="1396496"/>
            <a:ext cx="12192000" cy="6490204"/>
          </a:xfrm>
          <a:solidFill>
            <a:schemeClr val="bg2">
              <a:lumMod val="20000"/>
              <a:lumOff val="80000"/>
            </a:schemeClr>
          </a:solidFill>
        </p:spPr>
        <p:txBody>
          <a:bodyPr>
            <a:noAutofit/>
          </a:bodyPr>
          <a:lstStyle/>
          <a:p>
            <a:pPr algn="just">
              <a:lnSpc>
                <a:spcPts val="2400"/>
              </a:lnSpc>
            </a:pPr>
            <a:r>
              <a:rPr lang="it-IT" sz="2000" b="1" dirty="0">
                <a:solidFill>
                  <a:schemeClr val="bg1"/>
                </a:solidFill>
                <a:latin typeface="Times New Roman" panose="02020603050405020304" pitchFamily="18" charset="0"/>
                <a:cs typeface="Times New Roman" panose="02020603050405020304" pitchFamily="18" charset="0"/>
              </a:rPr>
              <a:t>                                                   </a:t>
            </a:r>
          </a:p>
          <a:p>
            <a:pPr algn="just">
              <a:lnSpc>
                <a:spcPts val="1900"/>
              </a:lnSpc>
              <a:spcBef>
                <a:spcPts val="600"/>
              </a:spcBef>
              <a:spcAft>
                <a:spcPts val="1200"/>
              </a:spcAft>
            </a:pPr>
            <a:r>
              <a:rPr lang="it-IT" sz="2400" b="1" i="0" dirty="0">
                <a:solidFill>
                  <a:schemeClr val="accent4">
                    <a:lumMod val="50000"/>
                  </a:schemeClr>
                </a:solidFill>
                <a:effectLst/>
                <a:latin typeface="Times New Roman" panose="02020603050405020304" pitchFamily="18" charset="0"/>
                <a:cs typeface="Times New Roman" panose="02020603050405020304" pitchFamily="18" charset="0"/>
              </a:rPr>
              <a:t>                            </a:t>
            </a:r>
            <a:r>
              <a:rPr lang="it-IT" sz="2200" b="1" i="0" dirty="0">
                <a:solidFill>
                  <a:schemeClr val="accent4">
                    <a:lumMod val="50000"/>
                  </a:schemeClr>
                </a:solidFill>
                <a:effectLst/>
                <a:latin typeface="Open Sans" panose="020B0606030504020204" pitchFamily="34" charset="0"/>
              </a:rPr>
              <a:t>LE CRITICITÀ DELL’AMMORTAMENTO ALLA FRANCESE. </a:t>
            </a:r>
          </a:p>
          <a:p>
            <a:pPr algn="just">
              <a:lnSpc>
                <a:spcPts val="1900"/>
              </a:lnSpc>
              <a:spcBef>
                <a:spcPts val="600"/>
              </a:spcBef>
              <a:spcAft>
                <a:spcPts val="1800"/>
              </a:spcAft>
            </a:pPr>
            <a:r>
              <a:rPr lang="it-IT" sz="1600" b="0" i="0" dirty="0">
                <a:solidFill>
                  <a:srgbClr val="B80017"/>
                </a:solidFill>
                <a:effectLst/>
                <a:latin typeface="Open Sans" panose="020B0606030504020204" pitchFamily="34" charset="0"/>
              </a:rPr>
              <a:t>                                      </a:t>
            </a:r>
            <a:r>
              <a:rPr lang="it-IT" sz="1600" b="0" i="0" cap="small" dirty="0">
                <a:solidFill>
                  <a:schemeClr val="bg1"/>
                </a:solidFill>
                <a:effectLst/>
                <a:latin typeface="Open Sans" panose="020B0606030504020204" pitchFamily="34" charset="0"/>
              </a:rPr>
              <a:t>UNA PANORAMICA DELLE CONTESTAZIONI E LA GIURISPRUDENZA PIÙ RECENTE</a:t>
            </a:r>
          </a:p>
          <a:p>
            <a:pPr marL="0" indent="0" algn="r">
              <a:buNone/>
            </a:pPr>
            <a:endParaRPr lang="it-IT" sz="2400" b="1" i="1" cap="all" dirty="0">
              <a:solidFill>
                <a:schemeClr val="bg1"/>
              </a:solidFill>
              <a:latin typeface="+mj-lt"/>
              <a:cs typeface="Arial" panose="020B0604020202020204" pitchFamily="34" charset="0"/>
            </a:endParaRPr>
          </a:p>
          <a:p>
            <a:pPr marL="0" indent="0" algn="r">
              <a:buNone/>
            </a:pPr>
            <a:endParaRPr lang="it-IT" sz="2400" b="1" i="1" cap="all" dirty="0">
              <a:solidFill>
                <a:schemeClr val="bg1"/>
              </a:solidFill>
              <a:latin typeface="+mj-lt"/>
              <a:cs typeface="Arial" panose="020B0604020202020204" pitchFamily="34" charset="0"/>
            </a:endParaRPr>
          </a:p>
          <a:p>
            <a:pPr marL="0" indent="0" algn="r">
              <a:buNone/>
            </a:pPr>
            <a:endParaRPr lang="it-IT" sz="2400" b="1" i="1" cap="all" dirty="0">
              <a:solidFill>
                <a:schemeClr val="bg1"/>
              </a:solidFill>
              <a:latin typeface="+mj-lt"/>
              <a:cs typeface="Arial" panose="020B0604020202020204" pitchFamily="34" charset="0"/>
            </a:endParaRPr>
          </a:p>
          <a:p>
            <a:pPr marL="0" indent="0" algn="r">
              <a:buNone/>
            </a:pPr>
            <a:endParaRPr lang="it-IT" sz="2400" b="1" i="1" cap="all" dirty="0">
              <a:solidFill>
                <a:schemeClr val="bg1"/>
              </a:solidFill>
              <a:latin typeface="+mj-lt"/>
              <a:cs typeface="Arial" panose="020B0604020202020204" pitchFamily="34" charset="0"/>
            </a:endParaRPr>
          </a:p>
          <a:p>
            <a:pPr marL="0" indent="0" algn="r">
              <a:buNone/>
            </a:pPr>
            <a:endParaRPr lang="it-IT" sz="2400" b="1" i="1" cap="all" dirty="0">
              <a:solidFill>
                <a:schemeClr val="bg1"/>
              </a:solidFill>
              <a:latin typeface="+mj-lt"/>
              <a:cs typeface="Arial" panose="020B0604020202020204" pitchFamily="34" charset="0"/>
            </a:endParaRPr>
          </a:p>
          <a:p>
            <a:pPr marL="0" indent="0" algn="r">
              <a:buNone/>
            </a:pPr>
            <a:endParaRPr lang="it-IT" sz="2400" b="1" i="1" cap="all" dirty="0">
              <a:solidFill>
                <a:schemeClr val="bg1"/>
              </a:solidFill>
              <a:latin typeface="+mj-lt"/>
              <a:cs typeface="Arial" panose="020B0604020202020204" pitchFamily="34" charset="0"/>
            </a:endParaRPr>
          </a:p>
          <a:p>
            <a:pPr marL="0" indent="0" algn="ctr">
              <a:spcBef>
                <a:spcPts val="2400"/>
              </a:spcBef>
              <a:spcAft>
                <a:spcPts val="0"/>
              </a:spcAft>
              <a:buNone/>
            </a:pPr>
            <a:r>
              <a:rPr lang="it-IT" sz="1800" b="1" dirty="0">
                <a:solidFill>
                  <a:schemeClr val="bg1"/>
                </a:solidFill>
                <a:latin typeface="+mj-lt"/>
                <a:cs typeface="Arial" panose="020B0604020202020204" pitchFamily="34" charset="0"/>
              </a:rPr>
              <a:t> </a:t>
            </a:r>
            <a:r>
              <a:rPr lang="it-IT" sz="1800" b="1" dirty="0">
                <a:solidFill>
                  <a:schemeClr val="bg1"/>
                </a:solidFill>
                <a:latin typeface="Times New Roman" panose="02020603050405020304" pitchFamily="18" charset="0"/>
                <a:cs typeface="Times New Roman" panose="02020603050405020304" pitchFamily="18" charset="0"/>
              </a:rPr>
              <a:t>21 dicembre 2023                                               dott. Roberto Marcelli</a:t>
            </a:r>
          </a:p>
          <a:p>
            <a:pPr marL="0" indent="0">
              <a:buNone/>
            </a:pPr>
            <a:r>
              <a:rPr kumimoji="0" lang="it-IT" altLang="it-IT" sz="1800" b="1" u="none" strike="noStrike" cap="none" normalizeH="0" baseline="0" dirty="0" bmk="OLE_LINK1">
                <a:ln>
                  <a:noFill/>
                </a:ln>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Copia del documento e </a:t>
            </a:r>
            <a:r>
              <a:rPr lang="it-IT" altLang="it-IT" sz="1800" b="1" dirty="0" bmk="OLE_LINK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delle slide sono disponibili su richiesta a: </a:t>
            </a:r>
            <a:r>
              <a:rPr kumimoji="0" lang="it-IT" altLang="it-IT" sz="1800" b="1" u="none" strike="noStrike" cap="none" normalizeH="0" baseline="0" dirty="0" bmk="OLE_LINK1">
                <a:ln>
                  <a:noFill/>
                </a:ln>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info@studiomarcelli.com</a:t>
            </a:r>
          </a:p>
          <a:p>
            <a:pPr marL="0" indent="0" algn="just">
              <a:lnSpc>
                <a:spcPts val="3000"/>
              </a:lnSpc>
              <a:spcBef>
                <a:spcPts val="600"/>
              </a:spcBef>
              <a:spcAft>
                <a:spcPts val="0"/>
              </a:spcAft>
              <a:buNone/>
            </a:pPr>
            <a:endParaRPr lang="it-IT" sz="2000" b="1" dirty="0">
              <a:solidFill>
                <a:schemeClr val="bg1"/>
              </a:solidFill>
              <a:latin typeface="Times New Roman" panose="02020603050405020304" pitchFamily="18" charset="0"/>
              <a:cs typeface="Times New Roman" panose="02020603050405020304" pitchFamily="18" charset="0"/>
            </a:endParaRPr>
          </a:p>
        </p:txBody>
      </p:sp>
      <p:sp>
        <p:nvSpPr>
          <p:cNvPr id="9" name="Segnaposto numero diapositiva 8">
            <a:extLst>
              <a:ext uri="{FF2B5EF4-FFF2-40B4-BE49-F238E27FC236}">
                <a16:creationId xmlns:a16="http://schemas.microsoft.com/office/drawing/2014/main" id="{498D1C1D-DF39-49FD-B74E-939B3960F37F}"/>
              </a:ext>
            </a:extLst>
          </p:cNvPr>
          <p:cNvSpPr>
            <a:spLocks noGrp="1"/>
          </p:cNvSpPr>
          <p:nvPr>
            <p:ph type="sldNum" sz="quarter" idx="12"/>
          </p:nvPr>
        </p:nvSpPr>
        <p:spPr>
          <a:xfrm>
            <a:off x="10658926" y="6858000"/>
            <a:ext cx="946264" cy="365125"/>
          </a:xfrm>
        </p:spPr>
        <p:txBody>
          <a:bodyPr/>
          <a:lstStyle/>
          <a:p>
            <a:fld id="{BA64A939-423D-4594-B35D-D3F318DE9419}" type="slidenum">
              <a:rPr lang="it-IT" smtClean="0">
                <a:solidFill>
                  <a:schemeClr val="bg1"/>
                </a:solidFill>
              </a:rPr>
              <a:t>1</a:t>
            </a:fld>
            <a:endParaRPr lang="it-IT" dirty="0">
              <a:solidFill>
                <a:schemeClr val="bg1"/>
              </a:solidFill>
            </a:endParaRPr>
          </a:p>
        </p:txBody>
      </p:sp>
      <p:pic>
        <p:nvPicPr>
          <p:cNvPr id="5" name="Immagine 4">
            <a:extLst>
              <a:ext uri="{FF2B5EF4-FFF2-40B4-BE49-F238E27FC236}">
                <a16:creationId xmlns:a16="http://schemas.microsoft.com/office/drawing/2014/main" id="{80BE4D9F-F224-4036-BCEB-828EDC10F3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04" y="275281"/>
            <a:ext cx="1905000" cy="876300"/>
          </a:xfrm>
          <a:prstGeom prst="rect">
            <a:avLst/>
          </a:prstGeom>
        </p:spPr>
      </p:pic>
      <p:pic>
        <p:nvPicPr>
          <p:cNvPr id="7" name="Immagine 6">
            <a:extLst>
              <a:ext uri="{FF2B5EF4-FFF2-40B4-BE49-F238E27FC236}">
                <a16:creationId xmlns:a16="http://schemas.microsoft.com/office/drawing/2014/main" id="{5B93959D-27E3-4E92-8BA1-6162F9808B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2993" y="186925"/>
            <a:ext cx="2078131" cy="1053013"/>
          </a:xfrm>
          <a:prstGeom prst="rect">
            <a:avLst/>
          </a:prstGeom>
        </p:spPr>
      </p:pic>
      <p:pic>
        <p:nvPicPr>
          <p:cNvPr id="4" name="Immagine 3">
            <a:extLst>
              <a:ext uri="{FF2B5EF4-FFF2-40B4-BE49-F238E27FC236}">
                <a16:creationId xmlns:a16="http://schemas.microsoft.com/office/drawing/2014/main" id="{2131B1A3-00B5-4C2E-9920-4A2B562398BF}"/>
              </a:ext>
            </a:extLst>
          </p:cNvPr>
          <p:cNvPicPr>
            <a:picLocks noChangeAspect="1"/>
          </p:cNvPicPr>
          <p:nvPr/>
        </p:nvPicPr>
        <p:blipFill>
          <a:blip r:embed="rId4"/>
          <a:stretch>
            <a:fillRect/>
          </a:stretch>
        </p:blipFill>
        <p:spPr>
          <a:xfrm>
            <a:off x="2964239" y="2678195"/>
            <a:ext cx="5736799" cy="3317782"/>
          </a:xfrm>
          <a:prstGeom prst="rect">
            <a:avLst/>
          </a:prstGeom>
        </p:spPr>
      </p:pic>
    </p:spTree>
    <p:extLst>
      <p:ext uri="{BB962C8B-B14F-4D97-AF65-F5344CB8AC3E}">
        <p14:creationId xmlns:p14="http://schemas.microsoft.com/office/powerpoint/2010/main" val="333786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2D043D-4BCD-4A5F-B944-511DD4620E94}"/>
              </a:ext>
            </a:extLst>
          </p:cNvPr>
          <p:cNvSpPr>
            <a:spLocks noGrp="1"/>
          </p:cNvSpPr>
          <p:nvPr>
            <p:ph type="title"/>
          </p:nvPr>
        </p:nvSpPr>
        <p:spPr>
          <a:xfrm>
            <a:off x="1976804" y="275281"/>
            <a:ext cx="8222273" cy="712953"/>
          </a:xfrm>
        </p:spPr>
        <p:txBody>
          <a:bodyPr>
            <a:normAutofit/>
          </a:bodyPr>
          <a:lstStyle/>
          <a:p>
            <a:pPr algn="ctr">
              <a:spcBef>
                <a:spcPts val="0"/>
              </a:spcBef>
            </a:pPr>
            <a:r>
              <a:rPr lang="it-IT" sz="2400" b="1" dirty="0">
                <a:solidFill>
                  <a:schemeClr val="bg1"/>
                </a:solidFill>
              </a:rPr>
              <a:t>LA PATTUIZIONE </a:t>
            </a:r>
          </a:p>
        </p:txBody>
      </p:sp>
      <p:sp>
        <p:nvSpPr>
          <p:cNvPr id="3" name="Segnaposto contenuto 2">
            <a:extLst>
              <a:ext uri="{FF2B5EF4-FFF2-40B4-BE49-F238E27FC236}">
                <a16:creationId xmlns:a16="http://schemas.microsoft.com/office/drawing/2014/main" id="{D9F1968B-E722-4B22-9C88-B054F9C07968}"/>
              </a:ext>
            </a:extLst>
          </p:cNvPr>
          <p:cNvSpPr>
            <a:spLocks noGrp="1"/>
          </p:cNvSpPr>
          <p:nvPr>
            <p:ph idx="1"/>
          </p:nvPr>
        </p:nvSpPr>
        <p:spPr>
          <a:xfrm>
            <a:off x="-131064" y="1896511"/>
            <a:ext cx="12454128" cy="5276088"/>
          </a:xfrm>
          <a:solidFill>
            <a:schemeClr val="bg2">
              <a:lumMod val="20000"/>
              <a:lumOff val="80000"/>
            </a:schemeClr>
          </a:solidFill>
        </p:spPr>
        <p:txBody>
          <a:bodyPr>
            <a:noAutofit/>
          </a:bodyPr>
          <a:lstStyle/>
          <a:p>
            <a:pPr>
              <a:spcBef>
                <a:spcPts val="0"/>
              </a:spcBef>
            </a:pPr>
            <a:endParaRPr lang="it-IT" sz="1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0"/>
              </a:spcBef>
            </a:pPr>
            <a:endParaRPr lang="it-IT" sz="1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0"/>
              </a:spcBef>
            </a:pPr>
            <a:endParaRPr lang="it-IT" sz="1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0"/>
              </a:spcBef>
            </a:pPr>
            <a:endParaRPr lang="it-IT" sz="1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0"/>
              </a:spcBef>
            </a:pPr>
            <a:endParaRPr lang="it-IT" sz="1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0"/>
              </a:spcBef>
            </a:pPr>
            <a:endParaRPr lang="it-IT" sz="1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0"/>
              </a:spcBef>
            </a:pPr>
            <a:endParaRPr lang="it-IT" sz="1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0"/>
              </a:spcBef>
            </a:pPr>
            <a:endParaRPr lang="it-IT" sz="1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0"/>
              </a:spcBef>
            </a:pPr>
            <a:endParaRPr lang="it-IT" sz="1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0"/>
              </a:spcBef>
            </a:pPr>
            <a:endParaRPr lang="it-IT" sz="1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0"/>
              </a:spcBef>
            </a:pPr>
            <a:endParaRPr lang="it-IT" sz="1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0"/>
              </a:spcBef>
            </a:pPr>
            <a:endParaRPr lang="it-IT" sz="1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0"/>
              </a:spcBef>
            </a:pPr>
            <a:endParaRPr lang="it-IT" sz="1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0"/>
              </a:spcBef>
            </a:pPr>
            <a:r>
              <a:rPr lang="it-IT" sz="1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Il fattore di attualizzazione [</a:t>
            </a:r>
            <a:r>
              <a:rPr lang="it-IT" sz="1800"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R x</a:t>
            </a:r>
            <a:r>
              <a:rPr lang="it-IT" sz="1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800"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Σ1/(1 + i)</a:t>
            </a:r>
            <a:r>
              <a:rPr lang="it-IT" sz="1800" i="1" baseline="30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k</a:t>
            </a:r>
            <a:r>
              <a:rPr lang="it-IT" sz="1800"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 C</a:t>
            </a:r>
            <a:r>
              <a:rPr lang="it-IT" sz="1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impiegato nella determinazione della rata (R), non è altro che l’inverso del fattore di capitalizzazione. Questo implica che il tasso convenzionale (i), nel produrre gli interessi giorno per giorno, dopo il primo periodo, viene commisurato al montante, cioè a dire, oltre che ‘</a:t>
            </a:r>
            <a:r>
              <a:rPr lang="it-IT" sz="1800"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in ragione della durata del diritto’ </a:t>
            </a:r>
            <a:r>
              <a:rPr lang="it-IT" sz="1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(obbligazione principale), anche in ragione della durata degli interessi maturati nelle precedenti scadenze [</a:t>
            </a:r>
            <a:r>
              <a:rPr lang="it-IT" sz="1800"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 + i)</a:t>
            </a:r>
            <a:r>
              <a:rPr lang="it-IT" sz="1800" i="1" baseline="30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it-IT" sz="1800"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 (1 + i) x (1 + i) x ... (1 + i), da cui: i x i x ... i</a:t>
            </a:r>
            <a:r>
              <a:rPr lang="it-IT" sz="1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it-IT"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3000"/>
              </a:lnSpc>
              <a:spcBef>
                <a:spcPts val="600"/>
              </a:spcBef>
              <a:spcAft>
                <a:spcPts val="0"/>
              </a:spcAft>
            </a:pPr>
            <a:endParaRPr lang="it-IT" sz="2400" b="1" dirty="0">
              <a:solidFill>
                <a:schemeClr val="bg1"/>
              </a:solidFill>
              <a:latin typeface="Times New Roman" panose="02020603050405020304" pitchFamily="18" charset="0"/>
              <a:cs typeface="Times New Roman" panose="02020603050405020304" pitchFamily="18" charset="0"/>
            </a:endParaRPr>
          </a:p>
        </p:txBody>
      </p:sp>
      <p:sp>
        <p:nvSpPr>
          <p:cNvPr id="9" name="Segnaposto numero diapositiva 8">
            <a:extLst>
              <a:ext uri="{FF2B5EF4-FFF2-40B4-BE49-F238E27FC236}">
                <a16:creationId xmlns:a16="http://schemas.microsoft.com/office/drawing/2014/main" id="{498D1C1D-DF39-49FD-B74E-939B3960F37F}"/>
              </a:ext>
            </a:extLst>
          </p:cNvPr>
          <p:cNvSpPr>
            <a:spLocks noGrp="1"/>
          </p:cNvSpPr>
          <p:nvPr>
            <p:ph type="sldNum" sz="quarter" idx="12"/>
          </p:nvPr>
        </p:nvSpPr>
        <p:spPr>
          <a:xfrm>
            <a:off x="10712089" y="6858000"/>
            <a:ext cx="313874" cy="365125"/>
          </a:xfrm>
        </p:spPr>
        <p:txBody>
          <a:bodyPr/>
          <a:lstStyle/>
          <a:p>
            <a:fld id="{BA64A939-423D-4594-B35D-D3F318DE9419}" type="slidenum">
              <a:rPr lang="it-IT" smtClean="0">
                <a:solidFill>
                  <a:schemeClr val="bg1"/>
                </a:solidFill>
              </a:rPr>
              <a:t>10</a:t>
            </a:fld>
            <a:endParaRPr lang="it-IT" dirty="0">
              <a:solidFill>
                <a:schemeClr val="bg1"/>
              </a:solidFill>
            </a:endParaRPr>
          </a:p>
        </p:txBody>
      </p:sp>
      <p:pic>
        <p:nvPicPr>
          <p:cNvPr id="5" name="Immagine 4">
            <a:extLst>
              <a:ext uri="{FF2B5EF4-FFF2-40B4-BE49-F238E27FC236}">
                <a16:creationId xmlns:a16="http://schemas.microsoft.com/office/drawing/2014/main" id="{80BE4D9F-F224-4036-BCEB-828EDC10F3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04" y="275281"/>
            <a:ext cx="1905000" cy="876300"/>
          </a:xfrm>
          <a:prstGeom prst="rect">
            <a:avLst/>
          </a:prstGeom>
        </p:spPr>
      </p:pic>
      <p:pic>
        <p:nvPicPr>
          <p:cNvPr id="7" name="Immagine 6">
            <a:extLst>
              <a:ext uri="{FF2B5EF4-FFF2-40B4-BE49-F238E27FC236}">
                <a16:creationId xmlns:a16="http://schemas.microsoft.com/office/drawing/2014/main" id="{5B93959D-27E3-4E92-8BA1-6162F9808B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2993" y="186925"/>
            <a:ext cx="2078131" cy="1053013"/>
          </a:xfrm>
          <a:prstGeom prst="rect">
            <a:avLst/>
          </a:prstGeom>
        </p:spPr>
      </p:pic>
      <p:pic>
        <p:nvPicPr>
          <p:cNvPr id="6" name="Immagine 5">
            <a:extLst>
              <a:ext uri="{FF2B5EF4-FFF2-40B4-BE49-F238E27FC236}">
                <a16:creationId xmlns:a16="http://schemas.microsoft.com/office/drawing/2014/main" id="{3B0C51C0-D94D-4DAD-6019-20537B31F491}"/>
              </a:ext>
            </a:extLst>
          </p:cNvPr>
          <p:cNvPicPr>
            <a:picLocks noChangeAspect="1"/>
          </p:cNvPicPr>
          <p:nvPr/>
        </p:nvPicPr>
        <p:blipFill>
          <a:blip r:embed="rId4"/>
          <a:stretch>
            <a:fillRect/>
          </a:stretch>
        </p:blipFill>
        <p:spPr>
          <a:xfrm>
            <a:off x="-60667" y="1151582"/>
            <a:ext cx="12297211" cy="3516671"/>
          </a:xfrm>
          <a:prstGeom prst="rect">
            <a:avLst/>
          </a:prstGeom>
        </p:spPr>
      </p:pic>
      <p:pic>
        <p:nvPicPr>
          <p:cNvPr id="13" name="Immagine 12">
            <a:extLst>
              <a:ext uri="{FF2B5EF4-FFF2-40B4-BE49-F238E27FC236}">
                <a16:creationId xmlns:a16="http://schemas.microsoft.com/office/drawing/2014/main" id="{778E119C-9C77-A137-CD02-2BEAD3BA0C09}"/>
              </a:ext>
            </a:extLst>
          </p:cNvPr>
          <p:cNvPicPr>
            <a:picLocks noChangeAspect="1"/>
          </p:cNvPicPr>
          <p:nvPr/>
        </p:nvPicPr>
        <p:blipFill>
          <a:blip r:embed="rId5"/>
          <a:stretch>
            <a:fillRect/>
          </a:stretch>
        </p:blipFill>
        <p:spPr>
          <a:xfrm>
            <a:off x="2412020" y="4746432"/>
            <a:ext cx="7058025" cy="666750"/>
          </a:xfrm>
          <a:prstGeom prst="rect">
            <a:avLst/>
          </a:prstGeom>
        </p:spPr>
      </p:pic>
    </p:spTree>
    <p:extLst>
      <p:ext uri="{BB962C8B-B14F-4D97-AF65-F5344CB8AC3E}">
        <p14:creationId xmlns:p14="http://schemas.microsoft.com/office/powerpoint/2010/main" val="420885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2D043D-4BCD-4A5F-B944-511DD4620E94}"/>
              </a:ext>
            </a:extLst>
          </p:cNvPr>
          <p:cNvSpPr>
            <a:spLocks noGrp="1"/>
          </p:cNvSpPr>
          <p:nvPr>
            <p:ph type="title"/>
          </p:nvPr>
        </p:nvSpPr>
        <p:spPr>
          <a:xfrm>
            <a:off x="1976804" y="275281"/>
            <a:ext cx="8222273" cy="712953"/>
          </a:xfrm>
        </p:spPr>
        <p:txBody>
          <a:bodyPr>
            <a:normAutofit/>
          </a:bodyPr>
          <a:lstStyle/>
          <a:p>
            <a:pPr algn="ctr">
              <a:spcBef>
                <a:spcPts val="0"/>
              </a:spcBef>
            </a:pPr>
            <a:r>
              <a:rPr lang="it-IT" sz="2400" b="1" dirty="0">
                <a:solidFill>
                  <a:schemeClr val="bg1"/>
                </a:solidFill>
              </a:rPr>
              <a:t>L’ADEMPIMENTO</a:t>
            </a:r>
          </a:p>
        </p:txBody>
      </p:sp>
      <p:sp>
        <p:nvSpPr>
          <p:cNvPr id="3" name="Segnaposto contenuto 2">
            <a:extLst>
              <a:ext uri="{FF2B5EF4-FFF2-40B4-BE49-F238E27FC236}">
                <a16:creationId xmlns:a16="http://schemas.microsoft.com/office/drawing/2014/main" id="{D9F1968B-E722-4B22-9C88-B054F9C07968}"/>
              </a:ext>
            </a:extLst>
          </p:cNvPr>
          <p:cNvSpPr>
            <a:spLocks noGrp="1"/>
          </p:cNvSpPr>
          <p:nvPr>
            <p:ph idx="1"/>
          </p:nvPr>
        </p:nvSpPr>
        <p:spPr>
          <a:xfrm>
            <a:off x="0" y="1636776"/>
            <a:ext cx="12171124" cy="5385816"/>
          </a:xfrm>
          <a:solidFill>
            <a:schemeClr val="bg2">
              <a:lumMod val="20000"/>
              <a:lumOff val="80000"/>
            </a:schemeClr>
          </a:solidFill>
        </p:spPr>
        <p:txBody>
          <a:bodyPr>
            <a:noAutofit/>
          </a:bodyPr>
          <a:lstStyle/>
          <a:p>
            <a:pPr marL="0" indent="0" algn="just">
              <a:lnSpc>
                <a:spcPts val="3400"/>
              </a:lnSpc>
              <a:buNone/>
            </a:pPr>
            <a:endParaRPr lang="it-IT" sz="1800" dirty="0">
              <a:solidFill>
                <a:srgbClr val="000000"/>
              </a:solidFill>
              <a:effectLst/>
              <a:latin typeface="Times New Roman" panose="02020603050405020304" pitchFamily="18" charset="0"/>
              <a:ea typeface="Times New Roman" panose="02020603050405020304" pitchFamily="18" charset="0"/>
            </a:endParaRPr>
          </a:p>
          <a:p>
            <a:pPr marL="0" indent="0" algn="just">
              <a:lnSpc>
                <a:spcPts val="3400"/>
              </a:lnSpc>
              <a:buNone/>
            </a:pPr>
            <a:r>
              <a:rPr lang="it-IT" sz="1800" dirty="0">
                <a:solidFill>
                  <a:srgbClr val="000000"/>
                </a:solidFill>
                <a:effectLst/>
                <a:latin typeface="Times New Roman" panose="02020603050405020304" pitchFamily="18" charset="0"/>
                <a:ea typeface="Times New Roman" panose="02020603050405020304" pitchFamily="18" charset="0"/>
              </a:rPr>
              <a:t> </a:t>
            </a:r>
            <a:endParaRPr lang="it-IT" sz="1800" dirty="0">
              <a:effectLst/>
              <a:latin typeface="Times New Roman" panose="02020603050405020304" pitchFamily="18" charset="0"/>
              <a:ea typeface="Times New Roman" panose="02020603050405020304" pitchFamily="18" charset="0"/>
            </a:endParaRPr>
          </a:p>
          <a:p>
            <a:pPr marL="0" indent="0" algn="just" fontAlgn="auto" hangingPunct="1">
              <a:lnSpc>
                <a:spcPts val="3400"/>
              </a:lnSpc>
              <a:buNone/>
            </a:pPr>
            <a:endParaRPr lang="it-IT" sz="2000" b="1" dirty="0">
              <a:solidFill>
                <a:schemeClr val="bg1"/>
              </a:solidFill>
              <a:latin typeface="Times New Roman" panose="02020603050405020304" pitchFamily="18" charset="0"/>
              <a:cs typeface="Times New Roman" panose="02020603050405020304" pitchFamily="18" charset="0"/>
            </a:endParaRPr>
          </a:p>
        </p:txBody>
      </p:sp>
      <p:sp>
        <p:nvSpPr>
          <p:cNvPr id="9" name="Segnaposto numero diapositiva 8">
            <a:extLst>
              <a:ext uri="{FF2B5EF4-FFF2-40B4-BE49-F238E27FC236}">
                <a16:creationId xmlns:a16="http://schemas.microsoft.com/office/drawing/2014/main" id="{498D1C1D-DF39-49FD-B74E-939B3960F37F}"/>
              </a:ext>
            </a:extLst>
          </p:cNvPr>
          <p:cNvSpPr>
            <a:spLocks noGrp="1"/>
          </p:cNvSpPr>
          <p:nvPr>
            <p:ph type="sldNum" sz="quarter" idx="12"/>
          </p:nvPr>
        </p:nvSpPr>
        <p:spPr>
          <a:xfrm>
            <a:off x="10712089" y="6858000"/>
            <a:ext cx="313874" cy="365125"/>
          </a:xfrm>
        </p:spPr>
        <p:txBody>
          <a:bodyPr/>
          <a:lstStyle/>
          <a:p>
            <a:fld id="{BA64A939-423D-4594-B35D-D3F318DE9419}" type="slidenum">
              <a:rPr lang="it-IT" smtClean="0">
                <a:solidFill>
                  <a:schemeClr val="bg1"/>
                </a:solidFill>
              </a:rPr>
              <a:t>11</a:t>
            </a:fld>
            <a:endParaRPr lang="it-IT" dirty="0">
              <a:solidFill>
                <a:schemeClr val="bg1"/>
              </a:solidFill>
            </a:endParaRPr>
          </a:p>
        </p:txBody>
      </p:sp>
      <p:pic>
        <p:nvPicPr>
          <p:cNvPr id="5" name="Immagine 4">
            <a:extLst>
              <a:ext uri="{FF2B5EF4-FFF2-40B4-BE49-F238E27FC236}">
                <a16:creationId xmlns:a16="http://schemas.microsoft.com/office/drawing/2014/main" id="{80BE4D9F-F224-4036-BCEB-828EDC10F3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04" y="275281"/>
            <a:ext cx="1905000" cy="876300"/>
          </a:xfrm>
          <a:prstGeom prst="rect">
            <a:avLst/>
          </a:prstGeom>
        </p:spPr>
      </p:pic>
      <p:pic>
        <p:nvPicPr>
          <p:cNvPr id="7" name="Immagine 6">
            <a:extLst>
              <a:ext uri="{FF2B5EF4-FFF2-40B4-BE49-F238E27FC236}">
                <a16:creationId xmlns:a16="http://schemas.microsoft.com/office/drawing/2014/main" id="{5B93959D-27E3-4E92-8BA1-6162F9808B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2993" y="186925"/>
            <a:ext cx="2078131" cy="1053013"/>
          </a:xfrm>
          <a:prstGeom prst="rect">
            <a:avLst/>
          </a:prstGeom>
        </p:spPr>
      </p:pic>
      <p:pic>
        <p:nvPicPr>
          <p:cNvPr id="12" name="Immagine 11">
            <a:extLst>
              <a:ext uri="{FF2B5EF4-FFF2-40B4-BE49-F238E27FC236}">
                <a16:creationId xmlns:a16="http://schemas.microsoft.com/office/drawing/2014/main" id="{D499929E-C176-80ED-28CB-5CA744DFC998}"/>
              </a:ext>
            </a:extLst>
          </p:cNvPr>
          <p:cNvPicPr>
            <a:picLocks noChangeAspect="1"/>
          </p:cNvPicPr>
          <p:nvPr/>
        </p:nvPicPr>
        <p:blipFill>
          <a:blip r:embed="rId4"/>
          <a:stretch>
            <a:fillRect/>
          </a:stretch>
        </p:blipFill>
        <p:spPr>
          <a:xfrm>
            <a:off x="1406643" y="1885950"/>
            <a:ext cx="8455613" cy="4362450"/>
          </a:xfrm>
          <a:prstGeom prst="rect">
            <a:avLst/>
          </a:prstGeom>
        </p:spPr>
      </p:pic>
    </p:spTree>
    <p:extLst>
      <p:ext uri="{BB962C8B-B14F-4D97-AF65-F5344CB8AC3E}">
        <p14:creationId xmlns:p14="http://schemas.microsoft.com/office/powerpoint/2010/main" val="2898940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2D043D-4BCD-4A5F-B944-511DD4620E94}"/>
              </a:ext>
            </a:extLst>
          </p:cNvPr>
          <p:cNvSpPr>
            <a:spLocks noGrp="1"/>
          </p:cNvSpPr>
          <p:nvPr>
            <p:ph type="title"/>
          </p:nvPr>
        </p:nvSpPr>
        <p:spPr>
          <a:xfrm>
            <a:off x="1976804" y="275281"/>
            <a:ext cx="8222273" cy="712953"/>
          </a:xfrm>
        </p:spPr>
        <p:txBody>
          <a:bodyPr>
            <a:normAutofit/>
          </a:bodyPr>
          <a:lstStyle/>
          <a:p>
            <a:pPr algn="ctr">
              <a:spcBef>
                <a:spcPts val="0"/>
              </a:spcBef>
            </a:pPr>
            <a:r>
              <a:rPr lang="it-IT" sz="2400" b="1" dirty="0">
                <a:solidFill>
                  <a:schemeClr val="bg1"/>
                </a:solidFill>
              </a:rPr>
              <a:t>L’ADEMPIMENTO: IL GIOCO DELLE TRE CARTE</a:t>
            </a:r>
          </a:p>
        </p:txBody>
      </p:sp>
      <p:sp>
        <p:nvSpPr>
          <p:cNvPr id="3" name="Segnaposto contenuto 2">
            <a:extLst>
              <a:ext uri="{FF2B5EF4-FFF2-40B4-BE49-F238E27FC236}">
                <a16:creationId xmlns:a16="http://schemas.microsoft.com/office/drawing/2014/main" id="{D9F1968B-E722-4B22-9C88-B054F9C07968}"/>
              </a:ext>
            </a:extLst>
          </p:cNvPr>
          <p:cNvSpPr>
            <a:spLocks noGrp="1"/>
          </p:cNvSpPr>
          <p:nvPr>
            <p:ph idx="1"/>
          </p:nvPr>
        </p:nvSpPr>
        <p:spPr>
          <a:xfrm>
            <a:off x="0" y="1581912"/>
            <a:ext cx="12171124" cy="5440680"/>
          </a:xfrm>
          <a:solidFill>
            <a:schemeClr val="bg2">
              <a:lumMod val="20000"/>
              <a:lumOff val="80000"/>
            </a:schemeClr>
          </a:solidFill>
        </p:spPr>
        <p:txBody>
          <a:bodyPr>
            <a:noAutofit/>
          </a:bodyPr>
          <a:lstStyle/>
          <a:p>
            <a:pPr marL="0" indent="0" algn="just" fontAlgn="auto" hangingPunct="1">
              <a:lnSpc>
                <a:spcPts val="3400"/>
              </a:lnSpc>
              <a:spcBef>
                <a:spcPts val="0"/>
              </a:spcBef>
              <a:spcAft>
                <a:spcPts val="0"/>
              </a:spcAft>
              <a:buNone/>
            </a:pPr>
            <a:endParaRPr lang="it-IT" sz="2200" dirty="0">
              <a:solidFill>
                <a:schemeClr val="bg1"/>
              </a:solidFill>
              <a:effectLst/>
              <a:latin typeface="Times New Roman" panose="02020603050405020304" pitchFamily="18" charset="0"/>
              <a:ea typeface="Times New Roman" panose="02020603050405020304" pitchFamily="18" charset="0"/>
            </a:endParaRPr>
          </a:p>
          <a:p>
            <a:pPr algn="just">
              <a:lnSpc>
                <a:spcPts val="3400"/>
              </a:lnSpc>
              <a:spcBef>
                <a:spcPts val="600"/>
              </a:spcBef>
              <a:spcAft>
                <a:spcPts val="0"/>
              </a:spcAft>
            </a:pPr>
            <a:endParaRPr lang="it-IT" sz="2200" dirty="0">
              <a:solidFill>
                <a:schemeClr val="bg1"/>
              </a:solidFill>
              <a:effectLst/>
              <a:latin typeface="Times New Roman" panose="02020603050405020304" pitchFamily="18" charset="0"/>
              <a:ea typeface="Times New Roman" panose="02020603050405020304" pitchFamily="18" charset="0"/>
            </a:endParaRPr>
          </a:p>
          <a:p>
            <a:pPr algn="just">
              <a:lnSpc>
                <a:spcPts val="3000"/>
              </a:lnSpc>
              <a:spcBef>
                <a:spcPts val="600"/>
              </a:spcBef>
              <a:spcAft>
                <a:spcPts val="0"/>
              </a:spcAft>
            </a:pPr>
            <a:endParaRPr lang="it-IT" sz="2400" b="1" dirty="0">
              <a:solidFill>
                <a:schemeClr val="bg1"/>
              </a:solidFill>
              <a:latin typeface="Times New Roman" panose="02020603050405020304" pitchFamily="18" charset="0"/>
              <a:cs typeface="Times New Roman" panose="02020603050405020304" pitchFamily="18" charset="0"/>
            </a:endParaRPr>
          </a:p>
        </p:txBody>
      </p:sp>
      <p:sp>
        <p:nvSpPr>
          <p:cNvPr id="9" name="Segnaposto numero diapositiva 8">
            <a:extLst>
              <a:ext uri="{FF2B5EF4-FFF2-40B4-BE49-F238E27FC236}">
                <a16:creationId xmlns:a16="http://schemas.microsoft.com/office/drawing/2014/main" id="{498D1C1D-DF39-49FD-B74E-939B3960F37F}"/>
              </a:ext>
            </a:extLst>
          </p:cNvPr>
          <p:cNvSpPr>
            <a:spLocks noGrp="1"/>
          </p:cNvSpPr>
          <p:nvPr>
            <p:ph type="sldNum" sz="quarter" idx="12"/>
          </p:nvPr>
        </p:nvSpPr>
        <p:spPr>
          <a:xfrm>
            <a:off x="10712089" y="6858000"/>
            <a:ext cx="313874" cy="365125"/>
          </a:xfrm>
        </p:spPr>
        <p:txBody>
          <a:bodyPr/>
          <a:lstStyle/>
          <a:p>
            <a:fld id="{BA64A939-423D-4594-B35D-D3F318DE9419}" type="slidenum">
              <a:rPr lang="it-IT" smtClean="0">
                <a:solidFill>
                  <a:schemeClr val="bg1"/>
                </a:solidFill>
              </a:rPr>
              <a:t>12</a:t>
            </a:fld>
            <a:endParaRPr lang="it-IT" dirty="0">
              <a:solidFill>
                <a:schemeClr val="bg1"/>
              </a:solidFill>
            </a:endParaRPr>
          </a:p>
        </p:txBody>
      </p:sp>
      <p:pic>
        <p:nvPicPr>
          <p:cNvPr id="5" name="Immagine 4">
            <a:extLst>
              <a:ext uri="{FF2B5EF4-FFF2-40B4-BE49-F238E27FC236}">
                <a16:creationId xmlns:a16="http://schemas.microsoft.com/office/drawing/2014/main" id="{80BE4D9F-F224-4036-BCEB-828EDC10F3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04" y="275281"/>
            <a:ext cx="1905000" cy="876300"/>
          </a:xfrm>
          <a:prstGeom prst="rect">
            <a:avLst/>
          </a:prstGeom>
        </p:spPr>
      </p:pic>
      <p:pic>
        <p:nvPicPr>
          <p:cNvPr id="7" name="Immagine 6">
            <a:extLst>
              <a:ext uri="{FF2B5EF4-FFF2-40B4-BE49-F238E27FC236}">
                <a16:creationId xmlns:a16="http://schemas.microsoft.com/office/drawing/2014/main" id="{5B93959D-27E3-4E92-8BA1-6162F9808B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2993" y="186925"/>
            <a:ext cx="2078131" cy="1053013"/>
          </a:xfrm>
          <a:prstGeom prst="rect">
            <a:avLst/>
          </a:prstGeom>
        </p:spPr>
      </p:pic>
      <p:pic>
        <p:nvPicPr>
          <p:cNvPr id="6" name="Immagine 5">
            <a:extLst>
              <a:ext uri="{FF2B5EF4-FFF2-40B4-BE49-F238E27FC236}">
                <a16:creationId xmlns:a16="http://schemas.microsoft.com/office/drawing/2014/main" id="{63C57BC9-4F62-7E65-B5F7-21CDEC5D3BBB}"/>
              </a:ext>
            </a:extLst>
          </p:cNvPr>
          <p:cNvPicPr>
            <a:picLocks noChangeAspect="1"/>
          </p:cNvPicPr>
          <p:nvPr/>
        </p:nvPicPr>
        <p:blipFill>
          <a:blip r:embed="rId4"/>
          <a:stretch>
            <a:fillRect/>
          </a:stretch>
        </p:blipFill>
        <p:spPr>
          <a:xfrm>
            <a:off x="185301" y="2360006"/>
            <a:ext cx="11821397" cy="3308924"/>
          </a:xfrm>
          <a:prstGeom prst="rect">
            <a:avLst/>
          </a:prstGeom>
        </p:spPr>
      </p:pic>
    </p:spTree>
    <p:extLst>
      <p:ext uri="{BB962C8B-B14F-4D97-AF65-F5344CB8AC3E}">
        <p14:creationId xmlns:p14="http://schemas.microsoft.com/office/powerpoint/2010/main" val="2984534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2D043D-4BCD-4A5F-B944-511DD4620E94}"/>
              </a:ext>
            </a:extLst>
          </p:cNvPr>
          <p:cNvSpPr>
            <a:spLocks noGrp="1"/>
          </p:cNvSpPr>
          <p:nvPr>
            <p:ph type="title"/>
          </p:nvPr>
        </p:nvSpPr>
        <p:spPr>
          <a:xfrm>
            <a:off x="1976804" y="275281"/>
            <a:ext cx="8222273" cy="712953"/>
          </a:xfrm>
        </p:spPr>
        <p:txBody>
          <a:bodyPr>
            <a:normAutofit/>
          </a:bodyPr>
          <a:lstStyle/>
          <a:p>
            <a:pPr algn="ctr">
              <a:spcBef>
                <a:spcPts val="0"/>
              </a:spcBef>
            </a:pPr>
            <a:r>
              <a:rPr lang="it-IT" sz="2400" b="1" dirty="0">
                <a:solidFill>
                  <a:schemeClr val="bg1"/>
                </a:solidFill>
              </a:rPr>
              <a:t>L’ADEMPIMENTO</a:t>
            </a:r>
          </a:p>
        </p:txBody>
      </p:sp>
      <p:sp>
        <p:nvSpPr>
          <p:cNvPr id="3" name="Segnaposto contenuto 2">
            <a:extLst>
              <a:ext uri="{FF2B5EF4-FFF2-40B4-BE49-F238E27FC236}">
                <a16:creationId xmlns:a16="http://schemas.microsoft.com/office/drawing/2014/main" id="{D9F1968B-E722-4B22-9C88-B054F9C07968}"/>
              </a:ext>
            </a:extLst>
          </p:cNvPr>
          <p:cNvSpPr>
            <a:spLocks noGrp="1"/>
          </p:cNvSpPr>
          <p:nvPr>
            <p:ph idx="1"/>
          </p:nvPr>
        </p:nvSpPr>
        <p:spPr>
          <a:xfrm>
            <a:off x="0" y="1581912"/>
            <a:ext cx="12171124" cy="5440680"/>
          </a:xfrm>
          <a:solidFill>
            <a:schemeClr val="bg2">
              <a:lumMod val="20000"/>
              <a:lumOff val="80000"/>
            </a:schemeClr>
          </a:solidFill>
        </p:spPr>
        <p:txBody>
          <a:bodyPr>
            <a:noAutofit/>
          </a:bodyPr>
          <a:lstStyle/>
          <a:p>
            <a:pPr algn="just">
              <a:lnSpc>
                <a:spcPct val="150000"/>
              </a:lnSpc>
              <a:spcAft>
                <a:spcPts val="600"/>
              </a:spcAft>
            </a:pPr>
            <a:r>
              <a:rPr lang="it-IT" sz="2000" dirty="0">
                <a:solidFill>
                  <a:schemeClr val="bg1"/>
                </a:solidFill>
                <a:effectLst/>
                <a:latin typeface="Times New Roman" panose="02020603050405020304" pitchFamily="18" charset="0"/>
                <a:ea typeface="Times New Roman" panose="02020603050405020304" pitchFamily="18" charset="0"/>
              </a:rPr>
              <a:t>Per i finanziamenti a rimborso graduale, la Suprema Corte (n. 3224/1972) ha reiteratamente ribadito l’autonomia e separatezza delle due obbligazioni pattuite: ‘</a:t>
            </a:r>
            <a:r>
              <a:rPr lang="it-IT" sz="2000" i="1" dirty="0">
                <a:solidFill>
                  <a:schemeClr val="bg1"/>
                </a:solidFill>
                <a:effectLst/>
                <a:latin typeface="Times New Roman" panose="02020603050405020304" pitchFamily="18" charset="0"/>
                <a:ea typeface="Times New Roman" panose="02020603050405020304" pitchFamily="18" charset="0"/>
              </a:rPr>
              <a:t>le implicazioni economiche delle modalità temporali dell’adempimento sono estranee al contenuto dell’obbligazione’</a:t>
            </a:r>
            <a:r>
              <a:rPr lang="it-IT" sz="2000" dirty="0">
                <a:solidFill>
                  <a:schemeClr val="bg1"/>
                </a:solidFill>
                <a:effectLst/>
                <a:latin typeface="Times New Roman" panose="02020603050405020304" pitchFamily="18" charset="0"/>
                <a:ea typeface="Times New Roman" panose="02020603050405020304" pitchFamily="18" charset="0"/>
              </a:rPr>
              <a:t>. Nella pattuizione delle due obbligazioni a nulla rilevano le specifiche modalità di calcolo e imputazione degli interessi adottate nell’adempimento che, al contrario, rimangono vincolate e subordinate propedeuticamente ai termini pattuiti. </a:t>
            </a:r>
          </a:p>
          <a:p>
            <a:pPr algn="just">
              <a:lnSpc>
                <a:spcPct val="150000"/>
              </a:lnSpc>
              <a:spcAft>
                <a:spcPts val="600"/>
              </a:spcAft>
            </a:pPr>
            <a:r>
              <a:rPr lang="it-IT" sz="2000" dirty="0">
                <a:solidFill>
                  <a:schemeClr val="bg1"/>
                </a:solidFill>
                <a:effectLst/>
                <a:latin typeface="Times New Roman" panose="02020603050405020304" pitchFamily="18" charset="0"/>
                <a:ea typeface="Times New Roman" panose="02020603050405020304" pitchFamily="18" charset="0"/>
              </a:rPr>
              <a:t>Appare coerente con i principi posti dalla Cassazione che la </a:t>
            </a:r>
            <a:r>
              <a:rPr lang="it-IT" sz="2000" i="1" dirty="0">
                <a:solidFill>
                  <a:schemeClr val="bg1"/>
                </a:solidFill>
                <a:effectLst/>
                <a:latin typeface="Times New Roman" panose="02020603050405020304" pitchFamily="18" charset="0"/>
                <a:ea typeface="Times New Roman" panose="02020603050405020304" pitchFamily="18" charset="0"/>
              </a:rPr>
              <a:t>spettanza</a:t>
            </a:r>
            <a:r>
              <a:rPr lang="it-IT" sz="2000" dirty="0">
                <a:solidFill>
                  <a:schemeClr val="bg1"/>
                </a:solidFill>
                <a:effectLst/>
                <a:latin typeface="Times New Roman" panose="02020603050405020304" pitchFamily="18" charset="0"/>
                <a:ea typeface="Times New Roman" panose="02020603050405020304" pitchFamily="18" charset="0"/>
              </a:rPr>
              <a:t> degli interessi - rispetto all’obbligazione principale compiutamente espressa nel valore iniziale e periodico - rimanga definita nella pattuizione nell’ammontare e nella velocità di maturazione espressa proporzionalmente dal tasso convenuto, lasciando, nell’adempimento, alle parti o all’ordinamento di prevedere la corresponsione anticipata rispetto alla scadenza del capitale.</a:t>
            </a:r>
          </a:p>
          <a:p>
            <a:pPr algn="just">
              <a:lnSpc>
                <a:spcPts val="3400"/>
              </a:lnSpc>
              <a:spcBef>
                <a:spcPts val="600"/>
              </a:spcBef>
              <a:spcAft>
                <a:spcPts val="0"/>
              </a:spcAft>
            </a:pPr>
            <a:endParaRPr lang="it-IT" sz="2200" dirty="0">
              <a:solidFill>
                <a:schemeClr val="bg1"/>
              </a:solidFill>
              <a:effectLst/>
              <a:latin typeface="Times New Roman" panose="02020603050405020304" pitchFamily="18" charset="0"/>
              <a:ea typeface="Times New Roman" panose="02020603050405020304" pitchFamily="18" charset="0"/>
            </a:endParaRPr>
          </a:p>
          <a:p>
            <a:pPr algn="just">
              <a:lnSpc>
                <a:spcPts val="3000"/>
              </a:lnSpc>
              <a:spcBef>
                <a:spcPts val="600"/>
              </a:spcBef>
              <a:spcAft>
                <a:spcPts val="0"/>
              </a:spcAft>
            </a:pPr>
            <a:endParaRPr lang="it-IT" sz="2400" b="1" dirty="0">
              <a:solidFill>
                <a:schemeClr val="bg1"/>
              </a:solidFill>
              <a:latin typeface="Times New Roman" panose="02020603050405020304" pitchFamily="18" charset="0"/>
              <a:cs typeface="Times New Roman" panose="02020603050405020304" pitchFamily="18" charset="0"/>
            </a:endParaRPr>
          </a:p>
        </p:txBody>
      </p:sp>
      <p:sp>
        <p:nvSpPr>
          <p:cNvPr id="9" name="Segnaposto numero diapositiva 8">
            <a:extLst>
              <a:ext uri="{FF2B5EF4-FFF2-40B4-BE49-F238E27FC236}">
                <a16:creationId xmlns:a16="http://schemas.microsoft.com/office/drawing/2014/main" id="{498D1C1D-DF39-49FD-B74E-939B3960F37F}"/>
              </a:ext>
            </a:extLst>
          </p:cNvPr>
          <p:cNvSpPr>
            <a:spLocks noGrp="1"/>
          </p:cNvSpPr>
          <p:nvPr>
            <p:ph type="sldNum" sz="quarter" idx="12"/>
          </p:nvPr>
        </p:nvSpPr>
        <p:spPr>
          <a:xfrm>
            <a:off x="10712089" y="6858000"/>
            <a:ext cx="313874" cy="365125"/>
          </a:xfrm>
        </p:spPr>
        <p:txBody>
          <a:bodyPr/>
          <a:lstStyle/>
          <a:p>
            <a:fld id="{BA64A939-423D-4594-B35D-D3F318DE9419}" type="slidenum">
              <a:rPr lang="it-IT" smtClean="0">
                <a:solidFill>
                  <a:schemeClr val="bg1"/>
                </a:solidFill>
              </a:rPr>
              <a:t>13</a:t>
            </a:fld>
            <a:endParaRPr lang="it-IT" dirty="0">
              <a:solidFill>
                <a:schemeClr val="bg1"/>
              </a:solidFill>
            </a:endParaRPr>
          </a:p>
        </p:txBody>
      </p:sp>
      <p:pic>
        <p:nvPicPr>
          <p:cNvPr id="5" name="Immagine 4">
            <a:extLst>
              <a:ext uri="{FF2B5EF4-FFF2-40B4-BE49-F238E27FC236}">
                <a16:creationId xmlns:a16="http://schemas.microsoft.com/office/drawing/2014/main" id="{80BE4D9F-F224-4036-BCEB-828EDC10F3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04" y="275281"/>
            <a:ext cx="1905000" cy="876300"/>
          </a:xfrm>
          <a:prstGeom prst="rect">
            <a:avLst/>
          </a:prstGeom>
        </p:spPr>
      </p:pic>
      <p:pic>
        <p:nvPicPr>
          <p:cNvPr id="7" name="Immagine 6">
            <a:extLst>
              <a:ext uri="{FF2B5EF4-FFF2-40B4-BE49-F238E27FC236}">
                <a16:creationId xmlns:a16="http://schemas.microsoft.com/office/drawing/2014/main" id="{5B93959D-27E3-4E92-8BA1-6162F9808B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2993" y="186925"/>
            <a:ext cx="2078131" cy="1053013"/>
          </a:xfrm>
          <a:prstGeom prst="rect">
            <a:avLst/>
          </a:prstGeom>
        </p:spPr>
      </p:pic>
    </p:spTree>
    <p:extLst>
      <p:ext uri="{BB962C8B-B14F-4D97-AF65-F5344CB8AC3E}">
        <p14:creationId xmlns:p14="http://schemas.microsoft.com/office/powerpoint/2010/main" val="2607044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2D043D-4BCD-4A5F-B944-511DD4620E94}"/>
              </a:ext>
            </a:extLst>
          </p:cNvPr>
          <p:cNvSpPr>
            <a:spLocks noGrp="1"/>
          </p:cNvSpPr>
          <p:nvPr>
            <p:ph type="title"/>
          </p:nvPr>
        </p:nvSpPr>
        <p:spPr>
          <a:xfrm>
            <a:off x="1976804" y="275281"/>
            <a:ext cx="8222273" cy="712953"/>
          </a:xfrm>
        </p:spPr>
        <p:txBody>
          <a:bodyPr>
            <a:normAutofit/>
          </a:bodyPr>
          <a:lstStyle/>
          <a:p>
            <a:pPr algn="ctr">
              <a:spcBef>
                <a:spcPts val="0"/>
              </a:spcBef>
            </a:pPr>
            <a:r>
              <a:rPr lang="it-IT" sz="2400" b="1" dirty="0">
                <a:solidFill>
                  <a:schemeClr val="bg1"/>
                </a:solidFill>
              </a:rPr>
              <a:t>L’ADEMPIMENTO</a:t>
            </a:r>
          </a:p>
        </p:txBody>
      </p:sp>
      <p:sp>
        <p:nvSpPr>
          <p:cNvPr id="3" name="Segnaposto contenuto 2">
            <a:extLst>
              <a:ext uri="{FF2B5EF4-FFF2-40B4-BE49-F238E27FC236}">
                <a16:creationId xmlns:a16="http://schemas.microsoft.com/office/drawing/2014/main" id="{D9F1968B-E722-4B22-9C88-B054F9C07968}"/>
              </a:ext>
            </a:extLst>
          </p:cNvPr>
          <p:cNvSpPr>
            <a:spLocks noGrp="1"/>
          </p:cNvSpPr>
          <p:nvPr>
            <p:ph idx="1"/>
          </p:nvPr>
        </p:nvSpPr>
        <p:spPr>
          <a:xfrm>
            <a:off x="0" y="1581912"/>
            <a:ext cx="12171124" cy="5440680"/>
          </a:xfrm>
          <a:solidFill>
            <a:schemeClr val="bg2">
              <a:lumMod val="20000"/>
              <a:lumOff val="80000"/>
            </a:schemeClr>
          </a:solidFill>
        </p:spPr>
        <p:txBody>
          <a:bodyPr>
            <a:noAutofit/>
          </a:bodyPr>
          <a:lstStyle/>
          <a:p>
            <a:pPr algn="just">
              <a:lnSpc>
                <a:spcPts val="3400"/>
              </a:lnSpc>
              <a:spcBef>
                <a:spcPts val="600"/>
              </a:spcBef>
              <a:spcAft>
                <a:spcPts val="0"/>
              </a:spcAft>
            </a:pPr>
            <a:r>
              <a:rPr lang="it-IT" sz="2400" dirty="0">
                <a:solidFill>
                  <a:schemeClr val="bg1"/>
                </a:solidFill>
                <a:latin typeface="Times New Roman" panose="02020603050405020304" pitchFamily="18" charset="0"/>
                <a:ea typeface="Times New Roman" panose="02020603050405020304" pitchFamily="18" charset="0"/>
              </a:rPr>
              <a:t>C</a:t>
            </a:r>
            <a:r>
              <a:rPr lang="it-IT" sz="2400" dirty="0">
                <a:solidFill>
                  <a:schemeClr val="bg1"/>
                </a:solidFill>
                <a:effectLst/>
                <a:latin typeface="Times New Roman" panose="02020603050405020304" pitchFamily="18" charset="0"/>
                <a:ea typeface="Times New Roman" panose="02020603050405020304" pitchFamily="18" charset="0"/>
              </a:rPr>
              <a:t>on la pattuizione dei pagamenti periodici delle rate, l’equivalenza finanziaria fra la prestazione dell’intermediario e la controprestazione del prenditore, nella proporzionalità del tasso ex art. 1284 c.c., determina univocamente i rimborsi a ciascuna scadenza e l’imputazione degli interessi maturati relativa al rimborso stesso. </a:t>
            </a:r>
          </a:p>
          <a:p>
            <a:pPr algn="just">
              <a:lnSpc>
                <a:spcPts val="3400"/>
              </a:lnSpc>
              <a:spcBef>
                <a:spcPts val="600"/>
              </a:spcBef>
              <a:spcAft>
                <a:spcPts val="0"/>
              </a:spcAft>
            </a:pPr>
            <a:r>
              <a:rPr lang="it-IT" sz="2400" dirty="0">
                <a:solidFill>
                  <a:schemeClr val="bg1"/>
                </a:solidFill>
                <a:effectLst/>
                <a:latin typeface="Times New Roman" panose="02020603050405020304" pitchFamily="18" charset="0"/>
                <a:ea typeface="Times New Roman" panose="02020603050405020304" pitchFamily="18" charset="0"/>
              </a:rPr>
              <a:t>Nell’ammortamento all’italiana, dove non viene pattuito l’importo delle rate, queste variano a ricomprendere l’eventuale imputazione anticipata degli interessi maturati, convenute dalle parti o prescritte dalla norma. </a:t>
            </a:r>
          </a:p>
          <a:p>
            <a:pPr algn="just">
              <a:lnSpc>
                <a:spcPts val="3400"/>
              </a:lnSpc>
              <a:spcBef>
                <a:spcPts val="600"/>
              </a:spcBef>
              <a:spcAft>
                <a:spcPts val="0"/>
              </a:spcAft>
            </a:pPr>
            <a:r>
              <a:rPr lang="it-IT" sz="2400" dirty="0">
                <a:solidFill>
                  <a:schemeClr val="bg1"/>
                </a:solidFill>
                <a:effectLst/>
                <a:latin typeface="Times New Roman" panose="02020603050405020304" pitchFamily="18" charset="0"/>
                <a:ea typeface="Times New Roman" panose="02020603050405020304" pitchFamily="18" charset="0"/>
              </a:rPr>
              <a:t>Nell’ammortamento alla francese, i valori dei rimborsi – imprescindibili per la determinazione della </a:t>
            </a:r>
            <a:r>
              <a:rPr lang="it-IT" sz="2400" i="1" dirty="0">
                <a:solidFill>
                  <a:schemeClr val="bg1"/>
                </a:solidFill>
                <a:effectLst/>
                <a:latin typeface="Times New Roman" panose="02020603050405020304" pitchFamily="18" charset="0"/>
                <a:ea typeface="Times New Roman" panose="02020603050405020304" pitchFamily="18" charset="0"/>
              </a:rPr>
              <a:t>spettanza</a:t>
            </a:r>
            <a:r>
              <a:rPr lang="it-IT" sz="2400" dirty="0">
                <a:solidFill>
                  <a:schemeClr val="bg1"/>
                </a:solidFill>
                <a:effectLst/>
                <a:latin typeface="Times New Roman" panose="02020603050405020304" pitchFamily="18" charset="0"/>
                <a:ea typeface="Times New Roman" panose="02020603050405020304" pitchFamily="18" charset="0"/>
              </a:rPr>
              <a:t> in rapporto al tasso convenuto – rimangono univocamente determinati nell’equivalenza finanziaria fra l’importo finanziato e i distinti pagamenti periodici: ma, con la convenzione del valore della rata, discende, per differenza, anche l’imputazione degli interessi maturati in ciascuna scadenza.</a:t>
            </a:r>
          </a:p>
          <a:p>
            <a:pPr algn="just">
              <a:lnSpc>
                <a:spcPts val="3400"/>
              </a:lnSpc>
              <a:spcBef>
                <a:spcPts val="600"/>
              </a:spcBef>
              <a:spcAft>
                <a:spcPts val="0"/>
              </a:spcAft>
            </a:pPr>
            <a:endParaRPr lang="it-IT" sz="2400" dirty="0">
              <a:solidFill>
                <a:schemeClr val="bg1"/>
              </a:solidFill>
              <a:effectLst/>
              <a:latin typeface="Times New Roman" panose="02020603050405020304" pitchFamily="18" charset="0"/>
              <a:ea typeface="Times New Roman" panose="02020603050405020304" pitchFamily="18" charset="0"/>
            </a:endParaRPr>
          </a:p>
          <a:p>
            <a:pPr algn="just">
              <a:lnSpc>
                <a:spcPts val="3000"/>
              </a:lnSpc>
              <a:spcBef>
                <a:spcPts val="600"/>
              </a:spcBef>
              <a:spcAft>
                <a:spcPts val="0"/>
              </a:spcAft>
            </a:pPr>
            <a:endParaRPr lang="it-IT" sz="2400" b="1" dirty="0">
              <a:solidFill>
                <a:schemeClr val="bg1"/>
              </a:solidFill>
              <a:latin typeface="Times New Roman" panose="02020603050405020304" pitchFamily="18" charset="0"/>
              <a:cs typeface="Times New Roman" panose="02020603050405020304" pitchFamily="18" charset="0"/>
            </a:endParaRPr>
          </a:p>
        </p:txBody>
      </p:sp>
      <p:sp>
        <p:nvSpPr>
          <p:cNvPr id="9" name="Segnaposto numero diapositiva 8">
            <a:extLst>
              <a:ext uri="{FF2B5EF4-FFF2-40B4-BE49-F238E27FC236}">
                <a16:creationId xmlns:a16="http://schemas.microsoft.com/office/drawing/2014/main" id="{498D1C1D-DF39-49FD-B74E-939B3960F37F}"/>
              </a:ext>
            </a:extLst>
          </p:cNvPr>
          <p:cNvSpPr>
            <a:spLocks noGrp="1"/>
          </p:cNvSpPr>
          <p:nvPr>
            <p:ph type="sldNum" sz="quarter" idx="12"/>
          </p:nvPr>
        </p:nvSpPr>
        <p:spPr>
          <a:xfrm>
            <a:off x="10712089" y="6858000"/>
            <a:ext cx="313874" cy="365125"/>
          </a:xfrm>
        </p:spPr>
        <p:txBody>
          <a:bodyPr/>
          <a:lstStyle/>
          <a:p>
            <a:fld id="{BA64A939-423D-4594-B35D-D3F318DE9419}" type="slidenum">
              <a:rPr lang="it-IT" smtClean="0">
                <a:solidFill>
                  <a:schemeClr val="bg1"/>
                </a:solidFill>
              </a:rPr>
              <a:t>14</a:t>
            </a:fld>
            <a:endParaRPr lang="it-IT" dirty="0">
              <a:solidFill>
                <a:schemeClr val="bg1"/>
              </a:solidFill>
            </a:endParaRPr>
          </a:p>
        </p:txBody>
      </p:sp>
      <p:pic>
        <p:nvPicPr>
          <p:cNvPr id="5" name="Immagine 4">
            <a:extLst>
              <a:ext uri="{FF2B5EF4-FFF2-40B4-BE49-F238E27FC236}">
                <a16:creationId xmlns:a16="http://schemas.microsoft.com/office/drawing/2014/main" id="{80BE4D9F-F224-4036-BCEB-828EDC10F3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04" y="275281"/>
            <a:ext cx="1905000" cy="876300"/>
          </a:xfrm>
          <a:prstGeom prst="rect">
            <a:avLst/>
          </a:prstGeom>
        </p:spPr>
      </p:pic>
      <p:pic>
        <p:nvPicPr>
          <p:cNvPr id="7" name="Immagine 6">
            <a:extLst>
              <a:ext uri="{FF2B5EF4-FFF2-40B4-BE49-F238E27FC236}">
                <a16:creationId xmlns:a16="http://schemas.microsoft.com/office/drawing/2014/main" id="{5B93959D-27E3-4E92-8BA1-6162F9808B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2993" y="186925"/>
            <a:ext cx="2078131" cy="1053013"/>
          </a:xfrm>
          <a:prstGeom prst="rect">
            <a:avLst/>
          </a:prstGeom>
        </p:spPr>
      </p:pic>
    </p:spTree>
    <p:extLst>
      <p:ext uri="{BB962C8B-B14F-4D97-AF65-F5344CB8AC3E}">
        <p14:creationId xmlns:p14="http://schemas.microsoft.com/office/powerpoint/2010/main" val="3054508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2D043D-4BCD-4A5F-B944-511DD4620E94}"/>
              </a:ext>
            </a:extLst>
          </p:cNvPr>
          <p:cNvSpPr>
            <a:spLocks noGrp="1"/>
          </p:cNvSpPr>
          <p:nvPr>
            <p:ph type="title"/>
          </p:nvPr>
        </p:nvSpPr>
        <p:spPr>
          <a:xfrm>
            <a:off x="1976804" y="275281"/>
            <a:ext cx="8222273" cy="712953"/>
          </a:xfrm>
        </p:spPr>
        <p:txBody>
          <a:bodyPr>
            <a:normAutofit fontScale="90000"/>
          </a:bodyPr>
          <a:lstStyle/>
          <a:p>
            <a:pPr algn="ctr">
              <a:spcBef>
                <a:spcPts val="0"/>
              </a:spcBef>
            </a:pPr>
            <a:r>
              <a:rPr lang="it-IT" sz="2400" b="1" dirty="0">
                <a:solidFill>
                  <a:schemeClr val="bg1"/>
                </a:solidFill>
              </a:rPr>
              <a:t>L’ADEMPIMENTO</a:t>
            </a:r>
            <a:br>
              <a:rPr lang="it-IT" sz="2400" b="1" dirty="0">
                <a:solidFill>
                  <a:schemeClr val="bg1"/>
                </a:solidFill>
              </a:rPr>
            </a:br>
            <a:endParaRPr lang="it-IT" sz="2400" b="1" dirty="0">
              <a:solidFill>
                <a:schemeClr val="bg1"/>
              </a:solidFill>
            </a:endParaRPr>
          </a:p>
        </p:txBody>
      </p:sp>
      <p:sp>
        <p:nvSpPr>
          <p:cNvPr id="3" name="Segnaposto contenuto 2">
            <a:extLst>
              <a:ext uri="{FF2B5EF4-FFF2-40B4-BE49-F238E27FC236}">
                <a16:creationId xmlns:a16="http://schemas.microsoft.com/office/drawing/2014/main" id="{D9F1968B-E722-4B22-9C88-B054F9C07968}"/>
              </a:ext>
            </a:extLst>
          </p:cNvPr>
          <p:cNvSpPr>
            <a:spLocks noGrp="1"/>
          </p:cNvSpPr>
          <p:nvPr>
            <p:ph idx="1"/>
          </p:nvPr>
        </p:nvSpPr>
        <p:spPr>
          <a:xfrm>
            <a:off x="0" y="1581912"/>
            <a:ext cx="12171124" cy="5440680"/>
          </a:xfrm>
          <a:solidFill>
            <a:schemeClr val="bg2">
              <a:lumMod val="20000"/>
              <a:lumOff val="80000"/>
            </a:schemeClr>
          </a:solidFill>
        </p:spPr>
        <p:txBody>
          <a:bodyPr>
            <a:noAutofit/>
          </a:bodyPr>
          <a:lstStyle/>
          <a:p>
            <a:pPr indent="180340" algn="just">
              <a:lnSpc>
                <a:spcPts val="2880"/>
              </a:lnSpc>
            </a:pPr>
            <a:r>
              <a:rPr lang="it-IT" sz="2200" dirty="0">
                <a:solidFill>
                  <a:schemeClr val="bg1"/>
                </a:solidFill>
                <a:effectLst/>
                <a:latin typeface="Times New Roman" panose="02020603050405020304" pitchFamily="18" charset="0"/>
                <a:ea typeface="Times New Roman" panose="02020603050405020304" pitchFamily="18" charset="0"/>
              </a:rPr>
              <a:t>Nella convenzione della rata costante, quale che sia l’importo, ogni altra modalità di rimborso risulterebbe preclusa: infatti, un eventuale aumento dell’importo della rata costante rivolto ad accelerare i rimborsi, si risolverebbe esclusivamente in un accorciamento del periodo di ammortamento che, tuttavia, lascerebbe immutata la proiezione esponenziale dei rimborsi stessi. </a:t>
            </a:r>
          </a:p>
          <a:p>
            <a:pPr indent="180340" algn="just">
              <a:lnSpc>
                <a:spcPts val="2880"/>
              </a:lnSpc>
            </a:pPr>
            <a:r>
              <a:rPr lang="it-IT" sz="2200" dirty="0">
                <a:solidFill>
                  <a:schemeClr val="bg1"/>
                </a:solidFill>
                <a:effectLst/>
                <a:latin typeface="Times New Roman" panose="02020603050405020304" pitchFamily="18" charset="0"/>
                <a:ea typeface="Times New Roman" panose="02020603050405020304" pitchFamily="18" charset="0"/>
              </a:rPr>
              <a:t>La peculiare combinazione dell’esigibilità immediata degli interessi maturati, congiunta al valore costante della rata, conduce ad una </a:t>
            </a:r>
            <a:r>
              <a:rPr lang="it-IT" sz="2200" i="1" dirty="0">
                <a:solidFill>
                  <a:schemeClr val="bg1"/>
                </a:solidFill>
                <a:effectLst/>
                <a:latin typeface="Times New Roman" panose="02020603050405020304" pitchFamily="18" charset="0"/>
                <a:ea typeface="Times New Roman" panose="02020603050405020304" pitchFamily="18" charset="0"/>
              </a:rPr>
              <a:t>spettanza </a:t>
            </a:r>
            <a:r>
              <a:rPr lang="it-IT" sz="2200" dirty="0">
                <a:solidFill>
                  <a:schemeClr val="bg1"/>
                </a:solidFill>
                <a:effectLst/>
                <a:latin typeface="Times New Roman" panose="02020603050405020304" pitchFamily="18" charset="0"/>
                <a:ea typeface="Times New Roman" panose="02020603050405020304" pitchFamily="18" charset="0"/>
              </a:rPr>
              <a:t>degli interessi maggiorata, riferita matematicamente ad una proiezione dei rimborsi esponenziale con il tempo: tale aspetto ordinariamente sfugge all’attenzione anche del prenditore non sprovveduto. Non rimane infatti agevole rendersi conto che, nell’adempimento, i rimborsi del capitale, dedotti per differenza dalla rata, tracciano una progressione esponenziale crescente con la durata e il tasso, determinando un costo finanziario del tutto identico alla </a:t>
            </a:r>
            <a:r>
              <a:rPr lang="it-IT" sz="2200" i="1" dirty="0">
                <a:solidFill>
                  <a:schemeClr val="bg1"/>
                </a:solidFill>
                <a:effectLst/>
                <a:latin typeface="Times New Roman" panose="02020603050405020304" pitchFamily="18" charset="0"/>
                <a:ea typeface="Times New Roman" panose="02020603050405020304" pitchFamily="18" charset="0"/>
              </a:rPr>
              <a:t>spettanza</a:t>
            </a:r>
            <a:r>
              <a:rPr lang="it-IT" sz="2200" dirty="0">
                <a:solidFill>
                  <a:schemeClr val="bg1"/>
                </a:solidFill>
                <a:effectLst/>
                <a:latin typeface="Times New Roman" panose="02020603050405020304" pitchFamily="18" charset="0"/>
                <a:ea typeface="Times New Roman" panose="02020603050405020304" pitchFamily="18" charset="0"/>
              </a:rPr>
              <a:t> pattuita in regime composto di capitalizzazione, per giunta, differentemente da quest’ultimo, aggravato dalla corresponsione anticipata degli interessi. </a:t>
            </a:r>
            <a:endParaRPr lang="it-IT" sz="2200" dirty="0">
              <a:solidFill>
                <a:schemeClr val="bg1"/>
              </a:solidFill>
              <a:effectLst/>
              <a:latin typeface="Verdana" panose="020B0604030504040204" pitchFamily="34" charset="0"/>
              <a:ea typeface="Times New Roman" panose="02020603050405020304" pitchFamily="18" charset="0"/>
            </a:endParaRPr>
          </a:p>
          <a:p>
            <a:pPr indent="180340" algn="just">
              <a:lnSpc>
                <a:spcPts val="2880"/>
              </a:lnSpc>
            </a:pPr>
            <a:endParaRPr lang="it-IT" sz="2200" dirty="0">
              <a:solidFill>
                <a:schemeClr val="bg1"/>
              </a:solidFill>
              <a:latin typeface="Verdana" panose="020B0604030504040204" pitchFamily="34" charset="0"/>
              <a:ea typeface="Times New Roman" panose="02020603050405020304" pitchFamily="18" charset="0"/>
            </a:endParaRPr>
          </a:p>
          <a:p>
            <a:pPr indent="180340" algn="just">
              <a:lnSpc>
                <a:spcPts val="2880"/>
              </a:lnSpc>
            </a:pPr>
            <a:endParaRPr lang="it-IT" sz="2200" dirty="0">
              <a:solidFill>
                <a:schemeClr val="bg1"/>
              </a:solidFill>
              <a:effectLst/>
              <a:latin typeface="Times New Roman" panose="02020603050405020304" pitchFamily="18" charset="0"/>
              <a:ea typeface="Times New Roman" panose="02020603050405020304" pitchFamily="18" charset="0"/>
            </a:endParaRPr>
          </a:p>
          <a:p>
            <a:pPr algn="just">
              <a:lnSpc>
                <a:spcPts val="2880"/>
              </a:lnSpc>
              <a:spcBef>
                <a:spcPts val="600"/>
              </a:spcBef>
              <a:spcAft>
                <a:spcPts val="0"/>
              </a:spcAft>
            </a:pPr>
            <a:endParaRPr lang="it-IT" sz="2200" dirty="0">
              <a:solidFill>
                <a:schemeClr val="bg1"/>
              </a:solidFill>
              <a:effectLst/>
              <a:latin typeface="Times New Roman" panose="02020603050405020304" pitchFamily="18" charset="0"/>
              <a:ea typeface="Times New Roman" panose="02020603050405020304" pitchFamily="18" charset="0"/>
            </a:endParaRPr>
          </a:p>
          <a:p>
            <a:pPr algn="just">
              <a:lnSpc>
                <a:spcPts val="3000"/>
              </a:lnSpc>
              <a:spcBef>
                <a:spcPts val="600"/>
              </a:spcBef>
              <a:spcAft>
                <a:spcPts val="0"/>
              </a:spcAft>
            </a:pPr>
            <a:endParaRPr lang="it-IT" sz="2400" b="1" dirty="0">
              <a:solidFill>
                <a:schemeClr val="bg1"/>
              </a:solidFill>
              <a:latin typeface="Times New Roman" panose="02020603050405020304" pitchFamily="18" charset="0"/>
              <a:cs typeface="Times New Roman" panose="02020603050405020304" pitchFamily="18" charset="0"/>
            </a:endParaRPr>
          </a:p>
        </p:txBody>
      </p:sp>
      <p:sp>
        <p:nvSpPr>
          <p:cNvPr id="9" name="Segnaposto numero diapositiva 8">
            <a:extLst>
              <a:ext uri="{FF2B5EF4-FFF2-40B4-BE49-F238E27FC236}">
                <a16:creationId xmlns:a16="http://schemas.microsoft.com/office/drawing/2014/main" id="{498D1C1D-DF39-49FD-B74E-939B3960F37F}"/>
              </a:ext>
            </a:extLst>
          </p:cNvPr>
          <p:cNvSpPr>
            <a:spLocks noGrp="1"/>
          </p:cNvSpPr>
          <p:nvPr>
            <p:ph type="sldNum" sz="quarter" idx="12"/>
          </p:nvPr>
        </p:nvSpPr>
        <p:spPr>
          <a:xfrm>
            <a:off x="10712089" y="6858000"/>
            <a:ext cx="313874" cy="365125"/>
          </a:xfrm>
        </p:spPr>
        <p:txBody>
          <a:bodyPr/>
          <a:lstStyle/>
          <a:p>
            <a:fld id="{BA64A939-423D-4594-B35D-D3F318DE9419}" type="slidenum">
              <a:rPr lang="it-IT" smtClean="0">
                <a:solidFill>
                  <a:schemeClr val="bg1"/>
                </a:solidFill>
              </a:rPr>
              <a:t>15</a:t>
            </a:fld>
            <a:endParaRPr lang="it-IT" dirty="0">
              <a:solidFill>
                <a:schemeClr val="bg1"/>
              </a:solidFill>
            </a:endParaRPr>
          </a:p>
        </p:txBody>
      </p:sp>
      <p:pic>
        <p:nvPicPr>
          <p:cNvPr id="5" name="Immagine 4">
            <a:extLst>
              <a:ext uri="{FF2B5EF4-FFF2-40B4-BE49-F238E27FC236}">
                <a16:creationId xmlns:a16="http://schemas.microsoft.com/office/drawing/2014/main" id="{80BE4D9F-F224-4036-BCEB-828EDC10F3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04" y="275281"/>
            <a:ext cx="1905000" cy="876300"/>
          </a:xfrm>
          <a:prstGeom prst="rect">
            <a:avLst/>
          </a:prstGeom>
        </p:spPr>
      </p:pic>
      <p:pic>
        <p:nvPicPr>
          <p:cNvPr id="7" name="Immagine 6">
            <a:extLst>
              <a:ext uri="{FF2B5EF4-FFF2-40B4-BE49-F238E27FC236}">
                <a16:creationId xmlns:a16="http://schemas.microsoft.com/office/drawing/2014/main" id="{5B93959D-27E3-4E92-8BA1-6162F9808B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2993" y="186925"/>
            <a:ext cx="2078131" cy="1053013"/>
          </a:xfrm>
          <a:prstGeom prst="rect">
            <a:avLst/>
          </a:prstGeom>
        </p:spPr>
      </p:pic>
    </p:spTree>
    <p:extLst>
      <p:ext uri="{BB962C8B-B14F-4D97-AF65-F5344CB8AC3E}">
        <p14:creationId xmlns:p14="http://schemas.microsoft.com/office/powerpoint/2010/main" val="3797599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2D043D-4BCD-4A5F-B944-511DD4620E94}"/>
              </a:ext>
            </a:extLst>
          </p:cNvPr>
          <p:cNvSpPr>
            <a:spLocks noGrp="1"/>
          </p:cNvSpPr>
          <p:nvPr>
            <p:ph type="title"/>
          </p:nvPr>
        </p:nvSpPr>
        <p:spPr>
          <a:xfrm>
            <a:off x="1976804" y="275281"/>
            <a:ext cx="8222273" cy="712953"/>
          </a:xfrm>
        </p:spPr>
        <p:txBody>
          <a:bodyPr>
            <a:normAutofit/>
          </a:bodyPr>
          <a:lstStyle/>
          <a:p>
            <a:pPr algn="ctr">
              <a:spcBef>
                <a:spcPts val="0"/>
              </a:spcBef>
            </a:pPr>
            <a:r>
              <a:rPr lang="it-IT" sz="2400" b="1" dirty="0">
                <a:solidFill>
                  <a:schemeClr val="bg1"/>
                </a:solidFill>
              </a:rPr>
              <a:t>L’ADEMPIMENTO</a:t>
            </a:r>
          </a:p>
        </p:txBody>
      </p:sp>
      <p:sp>
        <p:nvSpPr>
          <p:cNvPr id="3" name="Segnaposto contenuto 2">
            <a:extLst>
              <a:ext uri="{FF2B5EF4-FFF2-40B4-BE49-F238E27FC236}">
                <a16:creationId xmlns:a16="http://schemas.microsoft.com/office/drawing/2014/main" id="{D9F1968B-E722-4B22-9C88-B054F9C07968}"/>
              </a:ext>
            </a:extLst>
          </p:cNvPr>
          <p:cNvSpPr>
            <a:spLocks noGrp="1"/>
          </p:cNvSpPr>
          <p:nvPr>
            <p:ph idx="1"/>
          </p:nvPr>
        </p:nvSpPr>
        <p:spPr>
          <a:xfrm>
            <a:off x="0" y="1399349"/>
            <a:ext cx="12171124" cy="5641213"/>
          </a:xfrm>
          <a:solidFill>
            <a:schemeClr val="bg2">
              <a:lumMod val="20000"/>
              <a:lumOff val="80000"/>
            </a:schemeClr>
          </a:solidFill>
        </p:spPr>
        <p:txBody>
          <a:bodyPr>
            <a:noAutofit/>
          </a:bodyPr>
          <a:lstStyle/>
          <a:p>
            <a:pPr algn="just">
              <a:lnSpc>
                <a:spcPts val="3000"/>
              </a:lnSpc>
              <a:spcBef>
                <a:spcPts val="600"/>
              </a:spcBef>
              <a:spcAft>
                <a:spcPts val="600"/>
              </a:spcAft>
            </a:pPr>
            <a:r>
              <a:rPr lang="it-IT" sz="2200" dirty="0">
                <a:solidFill>
                  <a:schemeClr val="bg1"/>
                </a:solidFill>
                <a:effectLst/>
                <a:latin typeface="Times New Roman" panose="02020603050405020304" pitchFamily="18" charset="0"/>
                <a:ea typeface="Times New Roman" panose="02020603050405020304" pitchFamily="18" charset="0"/>
              </a:rPr>
              <a:t>Appare alquanto indebito sottrarre all’assenso del prenditore un elemento sostanziale del contratto, la cui scelta risulta costituire una prerogativa del prenditore, relegandolo al valore che residua dalla rata, in funzione del criterio di imputazione degli interessi: l’utilizzo del capitale, da variabile indipendente, conformante l’equilibrio del contratto, diverrebbe variabile dipendente dal valore della </a:t>
            </a:r>
            <a:r>
              <a:rPr lang="it-IT" sz="2200" i="1" dirty="0">
                <a:solidFill>
                  <a:schemeClr val="bg1"/>
                </a:solidFill>
                <a:effectLst/>
                <a:latin typeface="Times New Roman" panose="02020603050405020304" pitchFamily="18" charset="0"/>
                <a:ea typeface="Times New Roman" panose="02020603050405020304" pitchFamily="18" charset="0"/>
              </a:rPr>
              <a:t>spettanza</a:t>
            </a:r>
            <a:r>
              <a:rPr lang="it-IT" sz="2200" dirty="0">
                <a:solidFill>
                  <a:schemeClr val="bg1"/>
                </a:solidFill>
                <a:effectLst/>
                <a:latin typeface="Times New Roman" panose="02020603050405020304" pitchFamily="18" charset="0"/>
                <a:ea typeface="Times New Roman" panose="02020603050405020304" pitchFamily="18" charset="0"/>
              </a:rPr>
              <a:t> degli interessi e della relativa imputazione, oltre che della rata costante pattuita.</a:t>
            </a:r>
          </a:p>
          <a:p>
            <a:pPr>
              <a:lnSpc>
                <a:spcPts val="3000"/>
              </a:lnSpc>
              <a:spcBef>
                <a:spcPts val="600"/>
              </a:spcBef>
            </a:pPr>
            <a:r>
              <a:rPr lang="it-IT" sz="2200" dirty="0">
                <a:solidFill>
                  <a:schemeClr val="bg1"/>
                </a:solidFill>
                <a:effectLst/>
                <a:latin typeface="Times New Roman" panose="02020603050405020304" pitchFamily="18" charset="0"/>
                <a:ea typeface="Times New Roman" panose="02020603050405020304" pitchFamily="18" charset="0"/>
              </a:rPr>
              <a:t>Nei principi che informano l’ordinamento, la pattuizione del finanziamento - nell’obbligazione principale e nell’obbligazione accessoria corrispondente al tasso ex art. 1284 c.c. - non risulta condizionata all’esigibilità anticipata degli interessi maturati ad ogni scadenza: quest’ultima interessa esclusivamente l’adempimento. </a:t>
            </a:r>
            <a:endParaRPr lang="it-IT" sz="2200" dirty="0">
              <a:solidFill>
                <a:schemeClr val="bg1"/>
              </a:solidFill>
              <a:latin typeface="Verdana" panose="020B0604030504040204" pitchFamily="34" charset="0"/>
              <a:ea typeface="Times New Roman" panose="02020603050405020304" pitchFamily="18" charset="0"/>
            </a:endParaRPr>
          </a:p>
          <a:p>
            <a:pPr indent="180340" algn="just">
              <a:lnSpc>
                <a:spcPts val="2880"/>
              </a:lnSpc>
              <a:spcBef>
                <a:spcPts val="600"/>
              </a:spcBef>
            </a:pPr>
            <a:r>
              <a:rPr lang="it-IT" sz="2200" dirty="0">
                <a:solidFill>
                  <a:schemeClr val="bg1"/>
                </a:solidFill>
                <a:effectLst/>
                <a:latin typeface="Times New Roman" panose="02020603050405020304" pitchFamily="18" charset="0"/>
                <a:ea typeface="Times New Roman" panose="02020603050405020304" pitchFamily="18" charset="0"/>
              </a:rPr>
              <a:t>Il pagamento anticipato degli interessi maturati sottende pur sempre la precedente e funzionale pattuizione della velocità di maturazione espressa dal tasso convenuto esclusivamente in ragione semplice, anziché composta, alla quale corrisponda un ‘</a:t>
            </a:r>
            <a:r>
              <a:rPr lang="it-IT" sz="2200" i="1" dirty="0">
                <a:solidFill>
                  <a:schemeClr val="bg1"/>
                </a:solidFill>
                <a:effectLst/>
                <a:latin typeface="Times New Roman" panose="02020603050405020304" pitchFamily="18" charset="0"/>
                <a:ea typeface="Times New Roman" panose="02020603050405020304" pitchFamily="18" charset="0"/>
              </a:rPr>
              <a:t>contenuto assolutamente univoco</a:t>
            </a:r>
            <a:r>
              <a:rPr lang="it-IT" sz="2200" dirty="0">
                <a:solidFill>
                  <a:schemeClr val="bg1"/>
                </a:solidFill>
                <a:effectLst/>
                <a:latin typeface="Times New Roman" panose="02020603050405020304" pitchFamily="18" charset="0"/>
                <a:ea typeface="Times New Roman" panose="02020603050405020304" pitchFamily="18" charset="0"/>
              </a:rPr>
              <a:t>’: ma tale ‘</a:t>
            </a:r>
            <a:r>
              <a:rPr lang="it-IT" sz="2200" i="1" dirty="0">
                <a:solidFill>
                  <a:schemeClr val="bg1"/>
                </a:solidFill>
                <a:effectLst/>
                <a:latin typeface="Times New Roman" panose="02020603050405020304" pitchFamily="18" charset="0"/>
                <a:ea typeface="Times New Roman" panose="02020603050405020304" pitchFamily="18" charset="0"/>
              </a:rPr>
              <a:t>contenuto univoco</a:t>
            </a:r>
            <a:r>
              <a:rPr lang="it-IT" sz="2200" dirty="0">
                <a:solidFill>
                  <a:schemeClr val="bg1"/>
                </a:solidFill>
                <a:effectLst/>
                <a:latin typeface="Times New Roman" panose="02020603050405020304" pitchFamily="18" charset="0"/>
                <a:ea typeface="Times New Roman" panose="02020603050405020304" pitchFamily="18" charset="0"/>
              </a:rPr>
              <a:t>’ presuppone, per antecedente, la definizione dei rimborsi che, pertanto, non possono essere rimessi alle modalità di adempimento dell’obbligazione accessoria. </a:t>
            </a:r>
          </a:p>
          <a:p>
            <a:pPr algn="just">
              <a:lnSpc>
                <a:spcPts val="2880"/>
              </a:lnSpc>
              <a:spcBef>
                <a:spcPts val="600"/>
              </a:spcBef>
              <a:spcAft>
                <a:spcPts val="0"/>
              </a:spcAft>
            </a:pPr>
            <a:endParaRPr lang="it-IT" sz="2200" dirty="0">
              <a:solidFill>
                <a:schemeClr val="bg1"/>
              </a:solidFill>
              <a:effectLst/>
              <a:latin typeface="Times New Roman" panose="02020603050405020304" pitchFamily="18" charset="0"/>
              <a:ea typeface="Times New Roman" panose="02020603050405020304" pitchFamily="18" charset="0"/>
            </a:endParaRPr>
          </a:p>
          <a:p>
            <a:pPr algn="just">
              <a:lnSpc>
                <a:spcPts val="3000"/>
              </a:lnSpc>
              <a:spcBef>
                <a:spcPts val="600"/>
              </a:spcBef>
              <a:spcAft>
                <a:spcPts val="0"/>
              </a:spcAft>
            </a:pPr>
            <a:endParaRPr lang="it-IT" sz="2400" b="1" dirty="0">
              <a:solidFill>
                <a:schemeClr val="bg1"/>
              </a:solidFill>
              <a:latin typeface="Times New Roman" panose="02020603050405020304" pitchFamily="18" charset="0"/>
              <a:cs typeface="Times New Roman" panose="02020603050405020304" pitchFamily="18" charset="0"/>
            </a:endParaRPr>
          </a:p>
        </p:txBody>
      </p:sp>
      <p:sp>
        <p:nvSpPr>
          <p:cNvPr id="9" name="Segnaposto numero diapositiva 8">
            <a:extLst>
              <a:ext uri="{FF2B5EF4-FFF2-40B4-BE49-F238E27FC236}">
                <a16:creationId xmlns:a16="http://schemas.microsoft.com/office/drawing/2014/main" id="{498D1C1D-DF39-49FD-B74E-939B3960F37F}"/>
              </a:ext>
            </a:extLst>
          </p:cNvPr>
          <p:cNvSpPr>
            <a:spLocks noGrp="1"/>
          </p:cNvSpPr>
          <p:nvPr>
            <p:ph type="sldNum" sz="quarter" idx="12"/>
          </p:nvPr>
        </p:nvSpPr>
        <p:spPr>
          <a:xfrm>
            <a:off x="10712089" y="6858000"/>
            <a:ext cx="313874" cy="365125"/>
          </a:xfrm>
        </p:spPr>
        <p:txBody>
          <a:bodyPr/>
          <a:lstStyle/>
          <a:p>
            <a:fld id="{BA64A939-423D-4594-B35D-D3F318DE9419}" type="slidenum">
              <a:rPr lang="it-IT" smtClean="0">
                <a:solidFill>
                  <a:schemeClr val="bg1"/>
                </a:solidFill>
              </a:rPr>
              <a:t>16</a:t>
            </a:fld>
            <a:endParaRPr lang="it-IT" dirty="0">
              <a:solidFill>
                <a:schemeClr val="bg1"/>
              </a:solidFill>
            </a:endParaRPr>
          </a:p>
        </p:txBody>
      </p:sp>
      <p:pic>
        <p:nvPicPr>
          <p:cNvPr id="5" name="Immagine 4">
            <a:extLst>
              <a:ext uri="{FF2B5EF4-FFF2-40B4-BE49-F238E27FC236}">
                <a16:creationId xmlns:a16="http://schemas.microsoft.com/office/drawing/2014/main" id="{80BE4D9F-F224-4036-BCEB-828EDC10F3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04" y="275281"/>
            <a:ext cx="1905000" cy="876300"/>
          </a:xfrm>
          <a:prstGeom prst="rect">
            <a:avLst/>
          </a:prstGeom>
        </p:spPr>
      </p:pic>
      <p:pic>
        <p:nvPicPr>
          <p:cNvPr id="7" name="Immagine 6">
            <a:extLst>
              <a:ext uri="{FF2B5EF4-FFF2-40B4-BE49-F238E27FC236}">
                <a16:creationId xmlns:a16="http://schemas.microsoft.com/office/drawing/2014/main" id="{5B93959D-27E3-4E92-8BA1-6162F9808B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2993" y="186925"/>
            <a:ext cx="2078131" cy="1053013"/>
          </a:xfrm>
          <a:prstGeom prst="rect">
            <a:avLst/>
          </a:prstGeom>
        </p:spPr>
      </p:pic>
    </p:spTree>
    <p:extLst>
      <p:ext uri="{BB962C8B-B14F-4D97-AF65-F5344CB8AC3E}">
        <p14:creationId xmlns:p14="http://schemas.microsoft.com/office/powerpoint/2010/main" val="6373317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2D043D-4BCD-4A5F-B944-511DD4620E94}"/>
              </a:ext>
            </a:extLst>
          </p:cNvPr>
          <p:cNvSpPr>
            <a:spLocks noGrp="1"/>
          </p:cNvSpPr>
          <p:nvPr>
            <p:ph type="title"/>
          </p:nvPr>
        </p:nvSpPr>
        <p:spPr>
          <a:xfrm>
            <a:off x="1976804" y="275281"/>
            <a:ext cx="8222273" cy="712953"/>
          </a:xfrm>
        </p:spPr>
        <p:txBody>
          <a:bodyPr>
            <a:normAutofit/>
          </a:bodyPr>
          <a:lstStyle/>
          <a:p>
            <a:pPr algn="ctr">
              <a:spcBef>
                <a:spcPts val="0"/>
              </a:spcBef>
            </a:pPr>
            <a:r>
              <a:rPr lang="it-IT" sz="2400" b="1" dirty="0">
                <a:solidFill>
                  <a:schemeClr val="bg1"/>
                </a:solidFill>
              </a:rPr>
              <a:t>L’ADEMPIMENTO: IL GIOCO DELLE TRE CARTE</a:t>
            </a:r>
          </a:p>
        </p:txBody>
      </p:sp>
      <p:sp>
        <p:nvSpPr>
          <p:cNvPr id="3" name="Segnaposto contenuto 2">
            <a:extLst>
              <a:ext uri="{FF2B5EF4-FFF2-40B4-BE49-F238E27FC236}">
                <a16:creationId xmlns:a16="http://schemas.microsoft.com/office/drawing/2014/main" id="{D9F1968B-E722-4B22-9C88-B054F9C07968}"/>
              </a:ext>
            </a:extLst>
          </p:cNvPr>
          <p:cNvSpPr>
            <a:spLocks noGrp="1"/>
          </p:cNvSpPr>
          <p:nvPr>
            <p:ph idx="1"/>
          </p:nvPr>
        </p:nvSpPr>
        <p:spPr>
          <a:xfrm>
            <a:off x="0" y="1581912"/>
            <a:ext cx="12171124" cy="5440680"/>
          </a:xfrm>
          <a:solidFill>
            <a:schemeClr val="bg2">
              <a:lumMod val="20000"/>
              <a:lumOff val="80000"/>
            </a:schemeClr>
          </a:solidFill>
        </p:spPr>
        <p:txBody>
          <a:bodyPr>
            <a:noAutofit/>
          </a:bodyPr>
          <a:lstStyle/>
          <a:p>
            <a:pPr algn="just">
              <a:lnSpc>
                <a:spcPts val="2800"/>
              </a:lnSpc>
              <a:spcAft>
                <a:spcPts val="600"/>
              </a:spcAft>
            </a:pPr>
            <a:r>
              <a:rPr lang="it-IT" sz="2000" dirty="0">
                <a:solidFill>
                  <a:schemeClr val="bg1"/>
                </a:solidFill>
                <a:effectLst/>
                <a:latin typeface="Times New Roman" panose="02020603050405020304" pitchFamily="18" charset="0"/>
                <a:ea typeface="Times New Roman" panose="02020603050405020304" pitchFamily="18" charset="0"/>
              </a:rPr>
              <a:t>Diversamente, la rata costante, nel rapporto proporzionale del tasso ex art. 1284 c.c., può essere agevolmente riferita a scaglionamenti di rimborsi diversi, più accelerati, pur anche con quote capitale crescenti e, corrispondentemente, quote interessi decrescenti. Risulta più equo, trasparente e funzionale all’efficienza del mercato del credito, lasciare al prenditore la scelta delle modalità di rimborso, più congeniali alle proprie esigenze e disponibilità. </a:t>
            </a:r>
          </a:p>
          <a:p>
            <a:pPr algn="just">
              <a:lnSpc>
                <a:spcPts val="2800"/>
              </a:lnSpc>
              <a:spcAft>
                <a:spcPts val="600"/>
              </a:spcAft>
            </a:pPr>
            <a:r>
              <a:rPr lang="it-IT" sz="2000" dirty="0">
                <a:solidFill>
                  <a:schemeClr val="bg1"/>
                </a:solidFill>
                <a:effectLst/>
                <a:latin typeface="Times New Roman" panose="02020603050405020304" pitchFamily="18" charset="0"/>
                <a:ea typeface="Times New Roman" panose="02020603050405020304" pitchFamily="18" charset="0"/>
              </a:rPr>
              <a:t>Ad esempio, per un capitale erogato di € 1.000, con rimborso in 10 rate annuali, il criterio di rimborso potrebbe essere accelerato, convenendo una proiezione temporale crescente linearmente, anziché esponenzialmente (€ 77,5, € 82,5, € 87,5, € 92,5, € 97,5, € 102,5, € 107,5, € 112,5, € 117,5, € 122,5), per un utilizzo medio del capitale più contenuto (€ 591,2 in luogo di € 627,4). </a:t>
            </a:r>
          </a:p>
          <a:p>
            <a:pPr indent="0" algn="just">
              <a:lnSpc>
                <a:spcPts val="2800"/>
              </a:lnSpc>
              <a:buNone/>
            </a:pPr>
            <a:r>
              <a:rPr lang="it-IT" sz="2000" dirty="0">
                <a:solidFill>
                  <a:schemeClr val="bg1"/>
                </a:solidFill>
                <a:effectLst/>
                <a:latin typeface="Times New Roman" panose="02020603050405020304" pitchFamily="18" charset="0"/>
                <a:ea typeface="Times New Roman" panose="02020603050405020304" pitchFamily="18" charset="0"/>
              </a:rPr>
              <a:t>Volendo, al tempo stesso, convenire anche il pagamento di una rata costante nell’adempimento, per il tasso ex art. 1284 c.c. del 10% è sufficiente calcolare gli interessi che maturano in ciascun anno sull’utilizzo del capitale che rimane dopo ogni rimborso e poi semplicemente dividere il montante per il numero di anni (1.000 + 591,25)/10 per ottenere la rata costante di € 159,125 (Tav.3.A).</a:t>
            </a:r>
            <a:r>
              <a:rPr lang="it-IT" sz="2000" baseline="30000" dirty="0">
                <a:solidFill>
                  <a:schemeClr val="bg1"/>
                </a:solidFill>
                <a:effectLst/>
                <a:latin typeface="Times New Roman" panose="02020603050405020304" pitchFamily="18" charset="0"/>
                <a:ea typeface="Times New Roman" panose="02020603050405020304" pitchFamily="18" charset="0"/>
              </a:rPr>
              <a:t> </a:t>
            </a:r>
            <a:endParaRPr lang="it-IT" sz="2000" dirty="0">
              <a:solidFill>
                <a:schemeClr val="bg1"/>
              </a:solidFill>
              <a:effectLst/>
              <a:latin typeface="Times New Roman" panose="02020603050405020304" pitchFamily="18" charset="0"/>
              <a:ea typeface="Times New Roman" panose="02020603050405020304" pitchFamily="18" charset="0"/>
            </a:endParaRPr>
          </a:p>
          <a:p>
            <a:pPr indent="180340" algn="just">
              <a:lnSpc>
                <a:spcPts val="2880"/>
              </a:lnSpc>
            </a:pPr>
            <a:endParaRPr lang="it-IT" sz="2200" dirty="0">
              <a:solidFill>
                <a:schemeClr val="bg1"/>
              </a:solidFill>
              <a:latin typeface="Verdana" panose="020B0604030504040204" pitchFamily="34" charset="0"/>
              <a:ea typeface="Times New Roman" panose="02020603050405020304" pitchFamily="18" charset="0"/>
            </a:endParaRPr>
          </a:p>
          <a:p>
            <a:pPr indent="180340" algn="just">
              <a:lnSpc>
                <a:spcPts val="2880"/>
              </a:lnSpc>
            </a:pPr>
            <a:endParaRPr lang="it-IT" sz="2200" dirty="0">
              <a:solidFill>
                <a:schemeClr val="bg1"/>
              </a:solidFill>
              <a:effectLst/>
              <a:latin typeface="Times New Roman" panose="02020603050405020304" pitchFamily="18" charset="0"/>
              <a:ea typeface="Times New Roman" panose="02020603050405020304" pitchFamily="18" charset="0"/>
            </a:endParaRPr>
          </a:p>
          <a:p>
            <a:pPr algn="just">
              <a:lnSpc>
                <a:spcPts val="2880"/>
              </a:lnSpc>
              <a:spcBef>
                <a:spcPts val="600"/>
              </a:spcBef>
              <a:spcAft>
                <a:spcPts val="0"/>
              </a:spcAft>
            </a:pPr>
            <a:endParaRPr lang="it-IT" sz="2200" dirty="0">
              <a:solidFill>
                <a:schemeClr val="bg1"/>
              </a:solidFill>
              <a:effectLst/>
              <a:latin typeface="Times New Roman" panose="02020603050405020304" pitchFamily="18" charset="0"/>
              <a:ea typeface="Times New Roman" panose="02020603050405020304" pitchFamily="18" charset="0"/>
            </a:endParaRPr>
          </a:p>
          <a:p>
            <a:pPr algn="just">
              <a:lnSpc>
                <a:spcPts val="3000"/>
              </a:lnSpc>
              <a:spcBef>
                <a:spcPts val="600"/>
              </a:spcBef>
              <a:spcAft>
                <a:spcPts val="0"/>
              </a:spcAft>
            </a:pPr>
            <a:endParaRPr lang="it-IT" sz="2400" b="1" dirty="0">
              <a:solidFill>
                <a:schemeClr val="bg1"/>
              </a:solidFill>
              <a:latin typeface="Times New Roman" panose="02020603050405020304" pitchFamily="18" charset="0"/>
              <a:cs typeface="Times New Roman" panose="02020603050405020304" pitchFamily="18" charset="0"/>
            </a:endParaRPr>
          </a:p>
        </p:txBody>
      </p:sp>
      <p:sp>
        <p:nvSpPr>
          <p:cNvPr id="9" name="Segnaposto numero diapositiva 8">
            <a:extLst>
              <a:ext uri="{FF2B5EF4-FFF2-40B4-BE49-F238E27FC236}">
                <a16:creationId xmlns:a16="http://schemas.microsoft.com/office/drawing/2014/main" id="{498D1C1D-DF39-49FD-B74E-939B3960F37F}"/>
              </a:ext>
            </a:extLst>
          </p:cNvPr>
          <p:cNvSpPr>
            <a:spLocks noGrp="1"/>
          </p:cNvSpPr>
          <p:nvPr>
            <p:ph type="sldNum" sz="quarter" idx="12"/>
          </p:nvPr>
        </p:nvSpPr>
        <p:spPr>
          <a:xfrm>
            <a:off x="10712089" y="6858000"/>
            <a:ext cx="313874" cy="365125"/>
          </a:xfrm>
        </p:spPr>
        <p:txBody>
          <a:bodyPr/>
          <a:lstStyle/>
          <a:p>
            <a:fld id="{BA64A939-423D-4594-B35D-D3F318DE9419}" type="slidenum">
              <a:rPr lang="it-IT" smtClean="0">
                <a:solidFill>
                  <a:schemeClr val="bg1"/>
                </a:solidFill>
              </a:rPr>
              <a:t>17</a:t>
            </a:fld>
            <a:endParaRPr lang="it-IT" dirty="0">
              <a:solidFill>
                <a:schemeClr val="bg1"/>
              </a:solidFill>
            </a:endParaRPr>
          </a:p>
        </p:txBody>
      </p:sp>
      <p:pic>
        <p:nvPicPr>
          <p:cNvPr id="5" name="Immagine 4">
            <a:extLst>
              <a:ext uri="{FF2B5EF4-FFF2-40B4-BE49-F238E27FC236}">
                <a16:creationId xmlns:a16="http://schemas.microsoft.com/office/drawing/2014/main" id="{80BE4D9F-F224-4036-BCEB-828EDC10F3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04" y="275281"/>
            <a:ext cx="1905000" cy="876300"/>
          </a:xfrm>
          <a:prstGeom prst="rect">
            <a:avLst/>
          </a:prstGeom>
        </p:spPr>
      </p:pic>
      <p:pic>
        <p:nvPicPr>
          <p:cNvPr id="7" name="Immagine 6">
            <a:extLst>
              <a:ext uri="{FF2B5EF4-FFF2-40B4-BE49-F238E27FC236}">
                <a16:creationId xmlns:a16="http://schemas.microsoft.com/office/drawing/2014/main" id="{5B93959D-27E3-4E92-8BA1-6162F9808B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2993" y="186925"/>
            <a:ext cx="2078131" cy="1053013"/>
          </a:xfrm>
          <a:prstGeom prst="rect">
            <a:avLst/>
          </a:prstGeom>
        </p:spPr>
      </p:pic>
    </p:spTree>
    <p:extLst>
      <p:ext uri="{BB962C8B-B14F-4D97-AF65-F5344CB8AC3E}">
        <p14:creationId xmlns:p14="http://schemas.microsoft.com/office/powerpoint/2010/main" val="633440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2D043D-4BCD-4A5F-B944-511DD4620E94}"/>
              </a:ext>
            </a:extLst>
          </p:cNvPr>
          <p:cNvSpPr>
            <a:spLocks noGrp="1"/>
          </p:cNvSpPr>
          <p:nvPr>
            <p:ph type="title"/>
          </p:nvPr>
        </p:nvSpPr>
        <p:spPr>
          <a:xfrm>
            <a:off x="1976804" y="275281"/>
            <a:ext cx="8222273" cy="712953"/>
          </a:xfrm>
        </p:spPr>
        <p:txBody>
          <a:bodyPr>
            <a:normAutofit/>
          </a:bodyPr>
          <a:lstStyle/>
          <a:p>
            <a:pPr algn="ctr">
              <a:spcBef>
                <a:spcPts val="0"/>
              </a:spcBef>
            </a:pPr>
            <a:r>
              <a:rPr lang="it-IT" sz="2400" b="1" dirty="0">
                <a:solidFill>
                  <a:schemeClr val="bg1"/>
                </a:solidFill>
              </a:rPr>
              <a:t>L’ADEMPIMENTO: IL GIOCO DELLE TRE CARTE</a:t>
            </a:r>
          </a:p>
        </p:txBody>
      </p:sp>
      <p:sp>
        <p:nvSpPr>
          <p:cNvPr id="3" name="Segnaposto contenuto 2">
            <a:extLst>
              <a:ext uri="{FF2B5EF4-FFF2-40B4-BE49-F238E27FC236}">
                <a16:creationId xmlns:a16="http://schemas.microsoft.com/office/drawing/2014/main" id="{D9F1968B-E722-4B22-9C88-B054F9C07968}"/>
              </a:ext>
            </a:extLst>
          </p:cNvPr>
          <p:cNvSpPr>
            <a:spLocks noGrp="1"/>
          </p:cNvSpPr>
          <p:nvPr>
            <p:ph idx="1"/>
          </p:nvPr>
        </p:nvSpPr>
        <p:spPr>
          <a:xfrm>
            <a:off x="0" y="1581912"/>
            <a:ext cx="12171124" cy="5440680"/>
          </a:xfrm>
          <a:solidFill>
            <a:schemeClr val="bg2">
              <a:lumMod val="20000"/>
              <a:lumOff val="80000"/>
            </a:schemeClr>
          </a:solidFill>
        </p:spPr>
        <p:txBody>
          <a:bodyPr>
            <a:noAutofit/>
          </a:bodyPr>
          <a:lstStyle/>
          <a:p>
            <a:pPr indent="180340" algn="just">
              <a:lnSpc>
                <a:spcPts val="2880"/>
              </a:lnSpc>
            </a:pPr>
            <a:endParaRPr lang="it-IT" sz="2200" dirty="0">
              <a:solidFill>
                <a:schemeClr val="bg1"/>
              </a:solidFill>
              <a:latin typeface="Verdana" panose="020B0604030504040204" pitchFamily="34" charset="0"/>
              <a:ea typeface="Times New Roman" panose="02020603050405020304" pitchFamily="18" charset="0"/>
            </a:endParaRPr>
          </a:p>
          <a:p>
            <a:pPr indent="180340" algn="just">
              <a:lnSpc>
                <a:spcPts val="2880"/>
              </a:lnSpc>
            </a:pPr>
            <a:endParaRPr lang="it-IT" sz="2200" dirty="0">
              <a:solidFill>
                <a:schemeClr val="bg1"/>
              </a:solidFill>
              <a:latin typeface="Verdana" panose="020B0604030504040204" pitchFamily="34" charset="0"/>
              <a:ea typeface="Times New Roman" panose="02020603050405020304" pitchFamily="18" charset="0"/>
            </a:endParaRPr>
          </a:p>
          <a:p>
            <a:pPr indent="180340" algn="just">
              <a:lnSpc>
                <a:spcPts val="2880"/>
              </a:lnSpc>
            </a:pPr>
            <a:endParaRPr lang="it-IT" sz="2200" dirty="0">
              <a:solidFill>
                <a:schemeClr val="bg1"/>
              </a:solidFill>
              <a:effectLst/>
              <a:latin typeface="Times New Roman" panose="02020603050405020304" pitchFamily="18" charset="0"/>
              <a:ea typeface="Times New Roman" panose="02020603050405020304" pitchFamily="18" charset="0"/>
            </a:endParaRPr>
          </a:p>
          <a:p>
            <a:pPr algn="just">
              <a:lnSpc>
                <a:spcPts val="2880"/>
              </a:lnSpc>
              <a:spcBef>
                <a:spcPts val="600"/>
              </a:spcBef>
              <a:spcAft>
                <a:spcPts val="0"/>
              </a:spcAft>
            </a:pPr>
            <a:endParaRPr lang="it-IT" sz="2200" dirty="0">
              <a:solidFill>
                <a:schemeClr val="bg1"/>
              </a:solidFill>
              <a:effectLst/>
              <a:latin typeface="Times New Roman" panose="02020603050405020304" pitchFamily="18" charset="0"/>
              <a:ea typeface="Times New Roman" panose="02020603050405020304" pitchFamily="18" charset="0"/>
            </a:endParaRPr>
          </a:p>
          <a:p>
            <a:pPr algn="just">
              <a:lnSpc>
                <a:spcPts val="3000"/>
              </a:lnSpc>
              <a:spcBef>
                <a:spcPts val="600"/>
              </a:spcBef>
              <a:spcAft>
                <a:spcPts val="0"/>
              </a:spcAft>
            </a:pPr>
            <a:endParaRPr lang="it-IT" sz="2400" b="1" dirty="0">
              <a:solidFill>
                <a:schemeClr val="bg1"/>
              </a:solidFill>
              <a:latin typeface="Times New Roman" panose="02020603050405020304" pitchFamily="18" charset="0"/>
              <a:cs typeface="Times New Roman" panose="02020603050405020304" pitchFamily="18" charset="0"/>
            </a:endParaRPr>
          </a:p>
        </p:txBody>
      </p:sp>
      <p:sp>
        <p:nvSpPr>
          <p:cNvPr id="9" name="Segnaposto numero diapositiva 8">
            <a:extLst>
              <a:ext uri="{FF2B5EF4-FFF2-40B4-BE49-F238E27FC236}">
                <a16:creationId xmlns:a16="http://schemas.microsoft.com/office/drawing/2014/main" id="{498D1C1D-DF39-49FD-B74E-939B3960F37F}"/>
              </a:ext>
            </a:extLst>
          </p:cNvPr>
          <p:cNvSpPr>
            <a:spLocks noGrp="1"/>
          </p:cNvSpPr>
          <p:nvPr>
            <p:ph type="sldNum" sz="quarter" idx="12"/>
          </p:nvPr>
        </p:nvSpPr>
        <p:spPr>
          <a:xfrm>
            <a:off x="10712089" y="6858000"/>
            <a:ext cx="313874" cy="365125"/>
          </a:xfrm>
        </p:spPr>
        <p:txBody>
          <a:bodyPr/>
          <a:lstStyle/>
          <a:p>
            <a:fld id="{BA64A939-423D-4594-B35D-D3F318DE9419}" type="slidenum">
              <a:rPr lang="it-IT" smtClean="0">
                <a:solidFill>
                  <a:schemeClr val="bg1"/>
                </a:solidFill>
              </a:rPr>
              <a:t>18</a:t>
            </a:fld>
            <a:endParaRPr lang="it-IT" dirty="0">
              <a:solidFill>
                <a:schemeClr val="bg1"/>
              </a:solidFill>
            </a:endParaRPr>
          </a:p>
        </p:txBody>
      </p:sp>
      <p:pic>
        <p:nvPicPr>
          <p:cNvPr id="5" name="Immagine 4">
            <a:extLst>
              <a:ext uri="{FF2B5EF4-FFF2-40B4-BE49-F238E27FC236}">
                <a16:creationId xmlns:a16="http://schemas.microsoft.com/office/drawing/2014/main" id="{80BE4D9F-F224-4036-BCEB-828EDC10F3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04" y="275281"/>
            <a:ext cx="1905000" cy="876300"/>
          </a:xfrm>
          <a:prstGeom prst="rect">
            <a:avLst/>
          </a:prstGeom>
        </p:spPr>
      </p:pic>
      <p:pic>
        <p:nvPicPr>
          <p:cNvPr id="7" name="Immagine 6">
            <a:extLst>
              <a:ext uri="{FF2B5EF4-FFF2-40B4-BE49-F238E27FC236}">
                <a16:creationId xmlns:a16="http://schemas.microsoft.com/office/drawing/2014/main" id="{5B93959D-27E3-4E92-8BA1-6162F9808B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2993" y="186925"/>
            <a:ext cx="2078131" cy="1053013"/>
          </a:xfrm>
          <a:prstGeom prst="rect">
            <a:avLst/>
          </a:prstGeom>
        </p:spPr>
      </p:pic>
      <p:pic>
        <p:nvPicPr>
          <p:cNvPr id="15" name="Immagine 14">
            <a:extLst>
              <a:ext uri="{FF2B5EF4-FFF2-40B4-BE49-F238E27FC236}">
                <a16:creationId xmlns:a16="http://schemas.microsoft.com/office/drawing/2014/main" id="{F1097CC7-B6B9-DE94-FB68-304E179EE28E}"/>
              </a:ext>
            </a:extLst>
          </p:cNvPr>
          <p:cNvPicPr>
            <a:picLocks noChangeAspect="1"/>
          </p:cNvPicPr>
          <p:nvPr/>
        </p:nvPicPr>
        <p:blipFill>
          <a:blip r:embed="rId4"/>
          <a:stretch>
            <a:fillRect/>
          </a:stretch>
        </p:blipFill>
        <p:spPr>
          <a:xfrm>
            <a:off x="472665" y="2066925"/>
            <a:ext cx="10882140" cy="4197397"/>
          </a:xfrm>
          <a:prstGeom prst="rect">
            <a:avLst/>
          </a:prstGeom>
        </p:spPr>
      </p:pic>
    </p:spTree>
    <p:extLst>
      <p:ext uri="{BB962C8B-B14F-4D97-AF65-F5344CB8AC3E}">
        <p14:creationId xmlns:p14="http://schemas.microsoft.com/office/powerpoint/2010/main" val="2592917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2D043D-4BCD-4A5F-B944-511DD4620E94}"/>
              </a:ext>
            </a:extLst>
          </p:cNvPr>
          <p:cNvSpPr>
            <a:spLocks noGrp="1"/>
          </p:cNvSpPr>
          <p:nvPr>
            <p:ph type="title"/>
          </p:nvPr>
        </p:nvSpPr>
        <p:spPr>
          <a:xfrm>
            <a:off x="1976804" y="275281"/>
            <a:ext cx="8222273" cy="712953"/>
          </a:xfrm>
        </p:spPr>
        <p:txBody>
          <a:bodyPr>
            <a:normAutofit/>
          </a:bodyPr>
          <a:lstStyle/>
          <a:p>
            <a:pPr algn="ctr">
              <a:spcBef>
                <a:spcPts val="0"/>
              </a:spcBef>
            </a:pPr>
            <a:r>
              <a:rPr lang="it-IT" sz="2400" b="1" dirty="0">
                <a:solidFill>
                  <a:schemeClr val="bg1"/>
                </a:solidFill>
              </a:rPr>
              <a:t>L’ADEMPIMENTO: IL GIOCO DELLE TRE CARTE</a:t>
            </a:r>
          </a:p>
        </p:txBody>
      </p:sp>
      <p:sp>
        <p:nvSpPr>
          <p:cNvPr id="3" name="Segnaposto contenuto 2">
            <a:extLst>
              <a:ext uri="{FF2B5EF4-FFF2-40B4-BE49-F238E27FC236}">
                <a16:creationId xmlns:a16="http://schemas.microsoft.com/office/drawing/2014/main" id="{D9F1968B-E722-4B22-9C88-B054F9C07968}"/>
              </a:ext>
            </a:extLst>
          </p:cNvPr>
          <p:cNvSpPr>
            <a:spLocks noGrp="1"/>
          </p:cNvSpPr>
          <p:nvPr>
            <p:ph idx="1"/>
          </p:nvPr>
        </p:nvSpPr>
        <p:spPr>
          <a:xfrm>
            <a:off x="0" y="1581912"/>
            <a:ext cx="12171124" cy="5440680"/>
          </a:xfrm>
          <a:solidFill>
            <a:schemeClr val="bg2">
              <a:lumMod val="20000"/>
              <a:lumOff val="80000"/>
            </a:schemeClr>
          </a:solidFill>
        </p:spPr>
        <p:txBody>
          <a:bodyPr>
            <a:noAutofit/>
          </a:bodyPr>
          <a:lstStyle/>
          <a:p>
            <a:pPr algn="just">
              <a:lnSpc>
                <a:spcPct val="150000"/>
              </a:lnSpc>
              <a:spcAft>
                <a:spcPts val="600"/>
              </a:spcAft>
            </a:pPr>
            <a:r>
              <a:rPr lang="it-IT" sz="2000" dirty="0">
                <a:solidFill>
                  <a:srgbClr val="000000"/>
                </a:solidFill>
                <a:effectLst/>
                <a:latin typeface="Times New Roman" panose="02020603050405020304" pitchFamily="18" charset="0"/>
                <a:ea typeface="Times New Roman" panose="02020603050405020304" pitchFamily="18" charset="0"/>
              </a:rPr>
              <a:t>Valutando la scelta delle modalità di rimborso una prerogativa della parte – che, per il tasso del 10%, troverebbe, ovviamente, più conveniente il pagamento della rata di € 159,1 in luogo della rata di € 162,7 - appare una palese violazione dell’assenso, sottacere nella pattuizione il criterio di rimborso del capitale implicito nella determinazione della rata, per poi adottare, nella predisposizione del piano di ammortamento, imputazioni dei rimborsi a sorpresa (ex art. 1195 c.c.) più penalizzanti per la parte.</a:t>
            </a:r>
            <a:r>
              <a:rPr lang="it-IT" sz="2000" baseline="30000" dirty="0">
                <a:solidFill>
                  <a:srgbClr val="000000"/>
                </a:solidFill>
                <a:effectLst/>
                <a:latin typeface="Times New Roman" panose="02020603050405020304" pitchFamily="18" charset="0"/>
                <a:ea typeface="Times New Roman" panose="02020603050405020304" pitchFamily="18" charset="0"/>
              </a:rPr>
              <a:t> </a:t>
            </a:r>
          </a:p>
          <a:p>
            <a:pPr algn="just">
              <a:lnSpc>
                <a:spcPct val="150000"/>
              </a:lnSpc>
              <a:spcAft>
                <a:spcPts val="600"/>
              </a:spcAft>
            </a:pPr>
            <a:r>
              <a:rPr lang="it-IT" sz="2000" baseline="30000" dirty="0">
                <a:solidFill>
                  <a:srgbClr val="000000"/>
                </a:solidFill>
                <a:effectLst/>
                <a:latin typeface="Times New Roman" panose="02020603050405020304" pitchFamily="18" charset="0"/>
                <a:ea typeface="Times New Roman" panose="02020603050405020304" pitchFamily="18" charset="0"/>
              </a:rPr>
              <a:t> </a:t>
            </a:r>
            <a:r>
              <a:rPr lang="it-IT" sz="2000" dirty="0">
                <a:solidFill>
                  <a:srgbClr val="000000"/>
                </a:solidFill>
                <a:effectLst/>
                <a:latin typeface="Times New Roman" panose="02020603050405020304" pitchFamily="18" charset="0"/>
                <a:ea typeface="Times New Roman" panose="02020603050405020304" pitchFamily="18" charset="0"/>
              </a:rPr>
              <a:t>Si osservi che se, nell’adempimento, per lo scaglionamento dei rimborsi nella proiezione esponenziale di Tav. 3.C il tasso proporzionale ex art. 1284 c.c. coincide con il TAE del 10%, per la pattuizione della rata di € 162,7 , sul periodo decennale, la matematica restituisce il tasso corrispondente alla proporzionalità del regime semplice pari al 12,9% (per una proiezione dei rimborsi decrescenti). </a:t>
            </a:r>
            <a:endParaRPr lang="it-IT" sz="2000" dirty="0">
              <a:effectLst/>
              <a:latin typeface="Times New Roman" panose="02020603050405020304" pitchFamily="18" charset="0"/>
              <a:ea typeface="Times New Roman" panose="02020603050405020304" pitchFamily="18" charset="0"/>
            </a:endParaRPr>
          </a:p>
          <a:p>
            <a:pPr indent="180340" algn="just">
              <a:lnSpc>
                <a:spcPts val="2880"/>
              </a:lnSpc>
            </a:pPr>
            <a:endParaRPr lang="it-IT" sz="2200" dirty="0">
              <a:solidFill>
                <a:schemeClr val="bg1"/>
              </a:solidFill>
              <a:latin typeface="Verdana" panose="020B0604030504040204" pitchFamily="34" charset="0"/>
              <a:ea typeface="Times New Roman" panose="02020603050405020304" pitchFamily="18" charset="0"/>
            </a:endParaRPr>
          </a:p>
          <a:p>
            <a:pPr indent="180340" algn="just">
              <a:lnSpc>
                <a:spcPts val="2880"/>
              </a:lnSpc>
            </a:pPr>
            <a:endParaRPr lang="it-IT" sz="2200" dirty="0">
              <a:solidFill>
                <a:schemeClr val="bg1"/>
              </a:solidFill>
              <a:effectLst/>
              <a:latin typeface="Times New Roman" panose="02020603050405020304" pitchFamily="18" charset="0"/>
              <a:ea typeface="Times New Roman" panose="02020603050405020304" pitchFamily="18" charset="0"/>
            </a:endParaRPr>
          </a:p>
          <a:p>
            <a:pPr algn="just">
              <a:lnSpc>
                <a:spcPts val="2880"/>
              </a:lnSpc>
              <a:spcBef>
                <a:spcPts val="600"/>
              </a:spcBef>
              <a:spcAft>
                <a:spcPts val="0"/>
              </a:spcAft>
            </a:pPr>
            <a:endParaRPr lang="it-IT" sz="2200" dirty="0">
              <a:solidFill>
                <a:schemeClr val="bg1"/>
              </a:solidFill>
              <a:effectLst/>
              <a:latin typeface="Times New Roman" panose="02020603050405020304" pitchFamily="18" charset="0"/>
              <a:ea typeface="Times New Roman" panose="02020603050405020304" pitchFamily="18" charset="0"/>
            </a:endParaRPr>
          </a:p>
          <a:p>
            <a:pPr algn="just">
              <a:lnSpc>
                <a:spcPts val="3000"/>
              </a:lnSpc>
              <a:spcBef>
                <a:spcPts val="600"/>
              </a:spcBef>
              <a:spcAft>
                <a:spcPts val="0"/>
              </a:spcAft>
            </a:pPr>
            <a:endParaRPr lang="it-IT" sz="2400" b="1" dirty="0">
              <a:solidFill>
                <a:schemeClr val="bg1"/>
              </a:solidFill>
              <a:latin typeface="Times New Roman" panose="02020603050405020304" pitchFamily="18" charset="0"/>
              <a:cs typeface="Times New Roman" panose="02020603050405020304" pitchFamily="18" charset="0"/>
            </a:endParaRPr>
          </a:p>
        </p:txBody>
      </p:sp>
      <p:sp>
        <p:nvSpPr>
          <p:cNvPr id="9" name="Segnaposto numero diapositiva 8">
            <a:extLst>
              <a:ext uri="{FF2B5EF4-FFF2-40B4-BE49-F238E27FC236}">
                <a16:creationId xmlns:a16="http://schemas.microsoft.com/office/drawing/2014/main" id="{498D1C1D-DF39-49FD-B74E-939B3960F37F}"/>
              </a:ext>
            </a:extLst>
          </p:cNvPr>
          <p:cNvSpPr>
            <a:spLocks noGrp="1"/>
          </p:cNvSpPr>
          <p:nvPr>
            <p:ph type="sldNum" sz="quarter" idx="12"/>
          </p:nvPr>
        </p:nvSpPr>
        <p:spPr>
          <a:xfrm>
            <a:off x="10712089" y="6858000"/>
            <a:ext cx="313874" cy="365125"/>
          </a:xfrm>
        </p:spPr>
        <p:txBody>
          <a:bodyPr/>
          <a:lstStyle/>
          <a:p>
            <a:fld id="{BA64A939-423D-4594-B35D-D3F318DE9419}" type="slidenum">
              <a:rPr lang="it-IT" smtClean="0">
                <a:solidFill>
                  <a:schemeClr val="bg1"/>
                </a:solidFill>
              </a:rPr>
              <a:t>19</a:t>
            </a:fld>
            <a:endParaRPr lang="it-IT" dirty="0">
              <a:solidFill>
                <a:schemeClr val="bg1"/>
              </a:solidFill>
            </a:endParaRPr>
          </a:p>
        </p:txBody>
      </p:sp>
      <p:pic>
        <p:nvPicPr>
          <p:cNvPr id="5" name="Immagine 4">
            <a:extLst>
              <a:ext uri="{FF2B5EF4-FFF2-40B4-BE49-F238E27FC236}">
                <a16:creationId xmlns:a16="http://schemas.microsoft.com/office/drawing/2014/main" id="{80BE4D9F-F224-4036-BCEB-828EDC10F3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04" y="275281"/>
            <a:ext cx="1905000" cy="876300"/>
          </a:xfrm>
          <a:prstGeom prst="rect">
            <a:avLst/>
          </a:prstGeom>
        </p:spPr>
      </p:pic>
      <p:pic>
        <p:nvPicPr>
          <p:cNvPr id="7" name="Immagine 6">
            <a:extLst>
              <a:ext uri="{FF2B5EF4-FFF2-40B4-BE49-F238E27FC236}">
                <a16:creationId xmlns:a16="http://schemas.microsoft.com/office/drawing/2014/main" id="{5B93959D-27E3-4E92-8BA1-6162F9808B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2993" y="186925"/>
            <a:ext cx="2078131" cy="1053013"/>
          </a:xfrm>
          <a:prstGeom prst="rect">
            <a:avLst/>
          </a:prstGeom>
        </p:spPr>
      </p:pic>
    </p:spTree>
    <p:extLst>
      <p:ext uri="{BB962C8B-B14F-4D97-AF65-F5344CB8AC3E}">
        <p14:creationId xmlns:p14="http://schemas.microsoft.com/office/powerpoint/2010/main" val="2846097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2D043D-4BCD-4A5F-B944-511DD4620E94}"/>
              </a:ext>
            </a:extLst>
          </p:cNvPr>
          <p:cNvSpPr>
            <a:spLocks noGrp="1"/>
          </p:cNvSpPr>
          <p:nvPr>
            <p:ph type="title"/>
          </p:nvPr>
        </p:nvSpPr>
        <p:spPr>
          <a:xfrm>
            <a:off x="1976804" y="275281"/>
            <a:ext cx="8222273" cy="712953"/>
          </a:xfrm>
        </p:spPr>
        <p:txBody>
          <a:bodyPr>
            <a:normAutofit/>
          </a:bodyPr>
          <a:lstStyle/>
          <a:p>
            <a:pPr algn="ctr">
              <a:spcBef>
                <a:spcPts val="0"/>
              </a:spcBef>
            </a:pPr>
            <a:r>
              <a:rPr lang="it-IT" sz="2400" b="1" dirty="0">
                <a:solidFill>
                  <a:schemeClr val="bg1"/>
                </a:solidFill>
              </a:rPr>
              <a:t>LA DEFINIZIONE DEGLI INTERESSI EX ART. 1284 C.C. </a:t>
            </a:r>
          </a:p>
        </p:txBody>
      </p:sp>
      <p:sp>
        <p:nvSpPr>
          <p:cNvPr id="3" name="Segnaposto contenuto 2">
            <a:extLst>
              <a:ext uri="{FF2B5EF4-FFF2-40B4-BE49-F238E27FC236}">
                <a16:creationId xmlns:a16="http://schemas.microsoft.com/office/drawing/2014/main" id="{D9F1968B-E722-4B22-9C88-B054F9C07968}"/>
              </a:ext>
            </a:extLst>
          </p:cNvPr>
          <p:cNvSpPr>
            <a:spLocks noGrp="1"/>
          </p:cNvSpPr>
          <p:nvPr>
            <p:ph idx="1"/>
          </p:nvPr>
        </p:nvSpPr>
        <p:spPr>
          <a:xfrm>
            <a:off x="338328" y="1773935"/>
            <a:ext cx="11503152" cy="5449190"/>
          </a:xfrm>
          <a:solidFill>
            <a:schemeClr val="bg2">
              <a:lumMod val="20000"/>
              <a:lumOff val="80000"/>
            </a:schemeClr>
          </a:solidFill>
        </p:spPr>
        <p:txBody>
          <a:bodyPr>
            <a:noAutofit/>
          </a:bodyPr>
          <a:lstStyle/>
          <a:p>
            <a:pPr marL="457200" indent="-457200" algn="just">
              <a:lnSpc>
                <a:spcPts val="3000"/>
              </a:lnSpc>
              <a:spcBef>
                <a:spcPts val="0"/>
              </a:spcBef>
              <a:spcAft>
                <a:spcPts val="0"/>
              </a:spcAft>
              <a:buAutoNum type="arabicPeriod"/>
            </a:pPr>
            <a:r>
              <a:rPr lang="it-IT"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Il quadro giuridico previsto dagli artt. 820, 821, 1283 e 1284 c.c. delinea una regolamentazione delle modalità di convenzione e calcolo degli interessi pattuiti, informata alla metrica </a:t>
            </a:r>
            <a:r>
              <a:rPr lang="it-IT" sz="2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lineare.</a:t>
            </a:r>
            <a:r>
              <a:rPr lang="it-IT"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L’equivalenza intertemporale fra il capitale a pronti e quello rimborsato a termine è regolata dal regime semplice, con gli interessi che maturano nella misura espressa dal tasso convenzionale, in ragione d’anno, proporzionale al tempo e al capitale utilizzato e, per </a:t>
            </a:r>
            <a:r>
              <a:rPr lang="it-IT"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 peculiarità di questa obbligazione pecuniaria, una volta maturati, rimangono improduttivi sino al loro </a:t>
            </a:r>
            <a:r>
              <a:rPr lang="it-IT"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pagamento. </a:t>
            </a:r>
          </a:p>
          <a:p>
            <a:pPr marL="457200" indent="-457200" algn="just">
              <a:lnSpc>
                <a:spcPts val="3000"/>
              </a:lnSpc>
              <a:spcBef>
                <a:spcPts val="0"/>
              </a:spcBef>
              <a:spcAft>
                <a:spcPts val="0"/>
              </a:spcAft>
              <a:buAutoNum type="arabicPeriod"/>
            </a:pPr>
            <a:r>
              <a:rPr lang="it-IT"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a:t>
            </a:r>
            <a:r>
              <a:rPr lang="it-IT" sz="2000" kern="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’interesse costituisce un debito di valuta, informato al principio nominalistico (art. 1277 c.c.), secondo il quale </a:t>
            </a:r>
            <a:r>
              <a:rPr lang="it-IT" sz="2000" spc="4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il debitore si libera pagando la quantità di danaro inizialmente fissata nel tasso convenzionale: pertanto, la velocità di produzione/maturazione degli interessi, espressa dal tasso ex art. 1284 c.c., prescinde dalle modalità e tempi del pagamento. </a:t>
            </a:r>
            <a:r>
              <a:rPr lang="it-IT" sz="2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Il tasso ex art. 1284 c.c., come espressione della misura del prezzo, deve necessariamente esprimere un’univoca unità di misurazione, data appunto dal rapporto di proporzionalità al capitale finanziato: con ciò realizzando quel ‘</a:t>
            </a:r>
            <a:r>
              <a:rPr lang="it-IT" sz="2200"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contenuto assolutamente univoco in ordine alla puntuale specificazione del tasso di interesse’ </a:t>
            </a:r>
            <a:r>
              <a:rPr lang="it-IT" sz="2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richiamato dalla Cassazione n. 12276/2010.</a:t>
            </a:r>
            <a:r>
              <a:rPr lang="it-IT" sz="22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it-IT" sz="2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3000"/>
              </a:lnSpc>
              <a:spcBef>
                <a:spcPts val="600"/>
              </a:spcBef>
              <a:spcAft>
                <a:spcPts val="0"/>
              </a:spcAft>
            </a:pPr>
            <a:endParaRPr lang="it-IT" sz="1800" dirty="0">
              <a:solidFill>
                <a:schemeClr val="bg1"/>
              </a:solidFill>
              <a:effectLst/>
              <a:latin typeface="Times New Roman" panose="02020603050405020304" pitchFamily="18" charset="0"/>
              <a:ea typeface="Times New Roman" panose="02020603050405020304" pitchFamily="18" charset="0"/>
            </a:endParaRPr>
          </a:p>
          <a:p>
            <a:pPr algn="just">
              <a:lnSpc>
                <a:spcPts val="3000"/>
              </a:lnSpc>
              <a:spcBef>
                <a:spcPts val="600"/>
              </a:spcBef>
              <a:spcAft>
                <a:spcPts val="0"/>
              </a:spcAft>
            </a:pPr>
            <a:endParaRPr lang="it-IT" sz="2400" b="1" dirty="0">
              <a:solidFill>
                <a:schemeClr val="bg1"/>
              </a:solidFill>
              <a:latin typeface="Times New Roman" panose="02020603050405020304" pitchFamily="18" charset="0"/>
              <a:cs typeface="Times New Roman" panose="02020603050405020304" pitchFamily="18" charset="0"/>
            </a:endParaRPr>
          </a:p>
        </p:txBody>
      </p:sp>
      <p:sp>
        <p:nvSpPr>
          <p:cNvPr id="9" name="Segnaposto numero diapositiva 8">
            <a:extLst>
              <a:ext uri="{FF2B5EF4-FFF2-40B4-BE49-F238E27FC236}">
                <a16:creationId xmlns:a16="http://schemas.microsoft.com/office/drawing/2014/main" id="{498D1C1D-DF39-49FD-B74E-939B3960F37F}"/>
              </a:ext>
            </a:extLst>
          </p:cNvPr>
          <p:cNvSpPr>
            <a:spLocks noGrp="1"/>
          </p:cNvSpPr>
          <p:nvPr>
            <p:ph type="sldNum" sz="quarter" idx="12"/>
          </p:nvPr>
        </p:nvSpPr>
        <p:spPr>
          <a:xfrm>
            <a:off x="10712089" y="6858000"/>
            <a:ext cx="313874"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A64A939-423D-4594-B35D-D3F318DE9419}" type="slidenum">
              <a:rPr kumimoji="0" lang="it-IT" sz="1200" b="0" i="0" u="none" strike="noStrike" kern="1200" cap="none" spc="0" normalizeH="0" baseline="0" noProof="0" smtClean="0">
                <a:ln>
                  <a:noFill/>
                </a:ln>
                <a:solidFill>
                  <a:srgbClr val="2C2C2C"/>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a:t>
            </a:fld>
            <a:endParaRPr kumimoji="0" lang="it-IT" sz="1200" b="0" i="0" u="none" strike="noStrike" kern="1200" cap="none" spc="0" normalizeH="0" baseline="0" noProof="0" dirty="0">
              <a:ln>
                <a:noFill/>
              </a:ln>
              <a:solidFill>
                <a:srgbClr val="2C2C2C"/>
              </a:solidFill>
              <a:effectLst/>
              <a:uLnTx/>
              <a:uFillTx/>
              <a:latin typeface="Corbel" panose="020B0503020204020204"/>
              <a:ea typeface="+mn-ea"/>
              <a:cs typeface="+mn-cs"/>
            </a:endParaRPr>
          </a:p>
        </p:txBody>
      </p:sp>
      <p:pic>
        <p:nvPicPr>
          <p:cNvPr id="5" name="Immagine 4">
            <a:extLst>
              <a:ext uri="{FF2B5EF4-FFF2-40B4-BE49-F238E27FC236}">
                <a16:creationId xmlns:a16="http://schemas.microsoft.com/office/drawing/2014/main" id="{80BE4D9F-F224-4036-BCEB-828EDC10F3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04" y="275281"/>
            <a:ext cx="1905000" cy="876300"/>
          </a:xfrm>
          <a:prstGeom prst="rect">
            <a:avLst/>
          </a:prstGeom>
        </p:spPr>
      </p:pic>
      <p:pic>
        <p:nvPicPr>
          <p:cNvPr id="7" name="Immagine 6">
            <a:extLst>
              <a:ext uri="{FF2B5EF4-FFF2-40B4-BE49-F238E27FC236}">
                <a16:creationId xmlns:a16="http://schemas.microsoft.com/office/drawing/2014/main" id="{5B93959D-27E3-4E92-8BA1-6162F9808B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2993" y="186925"/>
            <a:ext cx="2078131" cy="1053013"/>
          </a:xfrm>
          <a:prstGeom prst="rect">
            <a:avLst/>
          </a:prstGeom>
        </p:spPr>
      </p:pic>
    </p:spTree>
    <p:extLst>
      <p:ext uri="{BB962C8B-B14F-4D97-AF65-F5344CB8AC3E}">
        <p14:creationId xmlns:p14="http://schemas.microsoft.com/office/powerpoint/2010/main" val="39384649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2D043D-4BCD-4A5F-B944-511DD4620E94}"/>
              </a:ext>
            </a:extLst>
          </p:cNvPr>
          <p:cNvSpPr>
            <a:spLocks noGrp="1"/>
          </p:cNvSpPr>
          <p:nvPr>
            <p:ph type="title"/>
          </p:nvPr>
        </p:nvSpPr>
        <p:spPr>
          <a:xfrm>
            <a:off x="1976804" y="275281"/>
            <a:ext cx="8222273" cy="712953"/>
          </a:xfrm>
        </p:spPr>
        <p:txBody>
          <a:bodyPr>
            <a:normAutofit/>
          </a:bodyPr>
          <a:lstStyle/>
          <a:p>
            <a:pPr algn="ctr">
              <a:spcBef>
                <a:spcPts val="0"/>
              </a:spcBef>
            </a:pPr>
            <a:r>
              <a:rPr lang="it-IT" sz="2400" b="1" dirty="0">
                <a:solidFill>
                  <a:schemeClr val="bg1"/>
                </a:solidFill>
              </a:rPr>
              <a:t>L’ADEMPIMENTO: IL GIOCO DELLE TRE CARTE</a:t>
            </a:r>
          </a:p>
        </p:txBody>
      </p:sp>
      <p:sp>
        <p:nvSpPr>
          <p:cNvPr id="3" name="Segnaposto contenuto 2">
            <a:extLst>
              <a:ext uri="{FF2B5EF4-FFF2-40B4-BE49-F238E27FC236}">
                <a16:creationId xmlns:a16="http://schemas.microsoft.com/office/drawing/2014/main" id="{D9F1968B-E722-4B22-9C88-B054F9C07968}"/>
              </a:ext>
            </a:extLst>
          </p:cNvPr>
          <p:cNvSpPr>
            <a:spLocks noGrp="1"/>
          </p:cNvSpPr>
          <p:nvPr>
            <p:ph idx="1"/>
          </p:nvPr>
        </p:nvSpPr>
        <p:spPr>
          <a:xfrm>
            <a:off x="0" y="1581912"/>
            <a:ext cx="12171124" cy="5440680"/>
          </a:xfrm>
          <a:solidFill>
            <a:schemeClr val="bg2">
              <a:lumMod val="20000"/>
              <a:lumOff val="80000"/>
            </a:schemeClr>
          </a:solidFill>
        </p:spPr>
        <p:txBody>
          <a:bodyPr>
            <a:noAutofit/>
          </a:bodyPr>
          <a:lstStyle/>
          <a:p>
            <a:pPr algn="just">
              <a:lnSpc>
                <a:spcPct val="150000"/>
              </a:lnSpc>
              <a:spcAft>
                <a:spcPts val="600"/>
              </a:spcAft>
            </a:pPr>
            <a:r>
              <a:rPr lang="it-IT" sz="2000" dirty="0">
                <a:solidFill>
                  <a:srgbClr val="000000"/>
                </a:solidFill>
                <a:effectLst/>
                <a:latin typeface="Times New Roman" panose="02020603050405020304" pitchFamily="18" charset="0"/>
                <a:ea typeface="Times New Roman" panose="02020603050405020304" pitchFamily="18" charset="0"/>
              </a:rPr>
              <a:t>Con la progressione esponenziale i rimborsi si mantengono su valori apprezzabilmente più bassi per i due terzi del periodo. Rispetto ad una progressione dei rimborsi crescenti di tipo lineare, il corrispondente maggior utilizzo del capitale comporta un incremento degli interessi di circa il 30%.</a:t>
            </a:r>
          </a:p>
          <a:p>
            <a:pPr algn="just">
              <a:lnSpc>
                <a:spcPct val="150000"/>
              </a:lnSpc>
              <a:spcAft>
                <a:spcPts val="600"/>
              </a:spcAft>
            </a:pPr>
            <a:r>
              <a:rPr lang="it-IT" sz="2000" dirty="0">
                <a:solidFill>
                  <a:srgbClr val="000000"/>
                </a:solidFill>
                <a:effectLst/>
                <a:latin typeface="Times New Roman" panose="02020603050405020304" pitchFamily="18" charset="0"/>
                <a:ea typeface="Times New Roman" panose="02020603050405020304" pitchFamily="18" charset="0"/>
              </a:rPr>
              <a:t> </a:t>
            </a:r>
            <a:endParaRPr lang="it-IT" sz="2000" dirty="0">
              <a:effectLst/>
              <a:latin typeface="Times New Roman" panose="02020603050405020304" pitchFamily="18" charset="0"/>
              <a:ea typeface="Times New Roman" panose="02020603050405020304" pitchFamily="18" charset="0"/>
            </a:endParaRPr>
          </a:p>
          <a:p>
            <a:pPr indent="180340" algn="just">
              <a:lnSpc>
                <a:spcPts val="2880"/>
              </a:lnSpc>
            </a:pPr>
            <a:endParaRPr lang="it-IT" sz="2200" dirty="0">
              <a:solidFill>
                <a:schemeClr val="bg1"/>
              </a:solidFill>
              <a:latin typeface="Verdana" panose="020B0604030504040204" pitchFamily="34" charset="0"/>
              <a:ea typeface="Times New Roman" panose="02020603050405020304" pitchFamily="18" charset="0"/>
            </a:endParaRPr>
          </a:p>
          <a:p>
            <a:pPr indent="180340" algn="just">
              <a:lnSpc>
                <a:spcPts val="2880"/>
              </a:lnSpc>
            </a:pPr>
            <a:endParaRPr lang="it-IT" sz="2200" dirty="0">
              <a:solidFill>
                <a:schemeClr val="bg1"/>
              </a:solidFill>
              <a:effectLst/>
              <a:latin typeface="Times New Roman" panose="02020603050405020304" pitchFamily="18" charset="0"/>
              <a:ea typeface="Times New Roman" panose="02020603050405020304" pitchFamily="18" charset="0"/>
            </a:endParaRPr>
          </a:p>
          <a:p>
            <a:pPr algn="just">
              <a:lnSpc>
                <a:spcPts val="2880"/>
              </a:lnSpc>
              <a:spcBef>
                <a:spcPts val="600"/>
              </a:spcBef>
              <a:spcAft>
                <a:spcPts val="0"/>
              </a:spcAft>
            </a:pPr>
            <a:endParaRPr lang="it-IT" sz="2200" dirty="0">
              <a:solidFill>
                <a:schemeClr val="bg1"/>
              </a:solidFill>
              <a:effectLst/>
              <a:latin typeface="Times New Roman" panose="02020603050405020304" pitchFamily="18" charset="0"/>
              <a:ea typeface="Times New Roman" panose="02020603050405020304" pitchFamily="18" charset="0"/>
            </a:endParaRPr>
          </a:p>
          <a:p>
            <a:pPr algn="just">
              <a:lnSpc>
                <a:spcPts val="3000"/>
              </a:lnSpc>
              <a:spcBef>
                <a:spcPts val="600"/>
              </a:spcBef>
              <a:spcAft>
                <a:spcPts val="0"/>
              </a:spcAft>
            </a:pPr>
            <a:endParaRPr lang="it-IT" sz="2400" b="1" dirty="0">
              <a:solidFill>
                <a:schemeClr val="bg1"/>
              </a:solidFill>
              <a:latin typeface="Times New Roman" panose="02020603050405020304" pitchFamily="18" charset="0"/>
              <a:cs typeface="Times New Roman" panose="02020603050405020304" pitchFamily="18" charset="0"/>
            </a:endParaRPr>
          </a:p>
        </p:txBody>
      </p:sp>
      <p:sp>
        <p:nvSpPr>
          <p:cNvPr id="9" name="Segnaposto numero diapositiva 8">
            <a:extLst>
              <a:ext uri="{FF2B5EF4-FFF2-40B4-BE49-F238E27FC236}">
                <a16:creationId xmlns:a16="http://schemas.microsoft.com/office/drawing/2014/main" id="{498D1C1D-DF39-49FD-B74E-939B3960F37F}"/>
              </a:ext>
            </a:extLst>
          </p:cNvPr>
          <p:cNvSpPr>
            <a:spLocks noGrp="1"/>
          </p:cNvSpPr>
          <p:nvPr>
            <p:ph type="sldNum" sz="quarter" idx="12"/>
          </p:nvPr>
        </p:nvSpPr>
        <p:spPr>
          <a:xfrm>
            <a:off x="10712089" y="6858000"/>
            <a:ext cx="313874" cy="365125"/>
          </a:xfrm>
        </p:spPr>
        <p:txBody>
          <a:bodyPr/>
          <a:lstStyle/>
          <a:p>
            <a:fld id="{BA64A939-423D-4594-B35D-D3F318DE9419}" type="slidenum">
              <a:rPr lang="it-IT" smtClean="0">
                <a:solidFill>
                  <a:schemeClr val="bg1"/>
                </a:solidFill>
              </a:rPr>
              <a:t>20</a:t>
            </a:fld>
            <a:endParaRPr lang="it-IT" dirty="0">
              <a:solidFill>
                <a:schemeClr val="bg1"/>
              </a:solidFill>
            </a:endParaRPr>
          </a:p>
        </p:txBody>
      </p:sp>
      <p:pic>
        <p:nvPicPr>
          <p:cNvPr id="5" name="Immagine 4">
            <a:extLst>
              <a:ext uri="{FF2B5EF4-FFF2-40B4-BE49-F238E27FC236}">
                <a16:creationId xmlns:a16="http://schemas.microsoft.com/office/drawing/2014/main" id="{80BE4D9F-F224-4036-BCEB-828EDC10F3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04" y="275281"/>
            <a:ext cx="1905000" cy="876300"/>
          </a:xfrm>
          <a:prstGeom prst="rect">
            <a:avLst/>
          </a:prstGeom>
        </p:spPr>
      </p:pic>
      <p:pic>
        <p:nvPicPr>
          <p:cNvPr id="7" name="Immagine 6">
            <a:extLst>
              <a:ext uri="{FF2B5EF4-FFF2-40B4-BE49-F238E27FC236}">
                <a16:creationId xmlns:a16="http://schemas.microsoft.com/office/drawing/2014/main" id="{5B93959D-27E3-4E92-8BA1-6162F9808B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2993" y="186925"/>
            <a:ext cx="2078131" cy="1053013"/>
          </a:xfrm>
          <a:prstGeom prst="rect">
            <a:avLst/>
          </a:prstGeom>
        </p:spPr>
      </p:pic>
      <p:pic>
        <p:nvPicPr>
          <p:cNvPr id="6" name="Immagine 5">
            <a:extLst>
              <a:ext uri="{FF2B5EF4-FFF2-40B4-BE49-F238E27FC236}">
                <a16:creationId xmlns:a16="http://schemas.microsoft.com/office/drawing/2014/main" id="{6E727915-2580-36E6-1DE7-08158356382E}"/>
              </a:ext>
            </a:extLst>
          </p:cNvPr>
          <p:cNvPicPr>
            <a:picLocks noChangeAspect="1"/>
          </p:cNvPicPr>
          <p:nvPr/>
        </p:nvPicPr>
        <p:blipFill>
          <a:blip r:embed="rId4"/>
          <a:stretch>
            <a:fillRect/>
          </a:stretch>
        </p:blipFill>
        <p:spPr>
          <a:xfrm>
            <a:off x="3057525" y="3143250"/>
            <a:ext cx="5562600" cy="3509736"/>
          </a:xfrm>
          <a:prstGeom prst="rect">
            <a:avLst/>
          </a:prstGeom>
        </p:spPr>
      </p:pic>
    </p:spTree>
    <p:extLst>
      <p:ext uri="{BB962C8B-B14F-4D97-AF65-F5344CB8AC3E}">
        <p14:creationId xmlns:p14="http://schemas.microsoft.com/office/powerpoint/2010/main" val="29514592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2D043D-4BCD-4A5F-B944-511DD4620E94}"/>
              </a:ext>
            </a:extLst>
          </p:cNvPr>
          <p:cNvSpPr>
            <a:spLocks noGrp="1"/>
          </p:cNvSpPr>
          <p:nvPr>
            <p:ph type="title"/>
          </p:nvPr>
        </p:nvSpPr>
        <p:spPr>
          <a:xfrm>
            <a:off x="1976804" y="275281"/>
            <a:ext cx="8222273" cy="712953"/>
          </a:xfrm>
        </p:spPr>
        <p:txBody>
          <a:bodyPr>
            <a:normAutofit/>
          </a:bodyPr>
          <a:lstStyle/>
          <a:p>
            <a:pPr algn="ctr">
              <a:spcBef>
                <a:spcPts val="0"/>
              </a:spcBef>
            </a:pPr>
            <a:r>
              <a:rPr lang="it-IT" sz="2400" b="1" dirty="0">
                <a:solidFill>
                  <a:schemeClr val="bg1"/>
                </a:solidFill>
              </a:rPr>
              <a:t>L’ADEMPIMENTO: IL GIOCO DELLE TRE CARTE</a:t>
            </a:r>
          </a:p>
        </p:txBody>
      </p:sp>
      <p:sp>
        <p:nvSpPr>
          <p:cNvPr id="3" name="Segnaposto contenuto 2">
            <a:extLst>
              <a:ext uri="{FF2B5EF4-FFF2-40B4-BE49-F238E27FC236}">
                <a16:creationId xmlns:a16="http://schemas.microsoft.com/office/drawing/2014/main" id="{D9F1968B-E722-4B22-9C88-B054F9C07968}"/>
              </a:ext>
            </a:extLst>
          </p:cNvPr>
          <p:cNvSpPr>
            <a:spLocks noGrp="1"/>
          </p:cNvSpPr>
          <p:nvPr>
            <p:ph idx="1"/>
          </p:nvPr>
        </p:nvSpPr>
        <p:spPr>
          <a:xfrm>
            <a:off x="0" y="1328294"/>
            <a:ext cx="12171124" cy="6025519"/>
          </a:xfrm>
          <a:solidFill>
            <a:schemeClr val="bg2">
              <a:lumMod val="20000"/>
              <a:lumOff val="80000"/>
            </a:schemeClr>
          </a:solidFill>
        </p:spPr>
        <p:txBody>
          <a:bodyPr>
            <a:noAutofit/>
          </a:bodyPr>
          <a:lstStyle/>
          <a:p>
            <a:pPr indent="180340" algn="just">
              <a:lnSpc>
                <a:spcPts val="2880"/>
              </a:lnSpc>
              <a:spcBef>
                <a:spcPts val="600"/>
              </a:spcBef>
            </a:pPr>
            <a:r>
              <a:rPr lang="it-IT" sz="2000" dirty="0">
                <a:solidFill>
                  <a:srgbClr val="000000"/>
                </a:solidFill>
                <a:effectLst/>
                <a:latin typeface="Times New Roman" panose="02020603050405020304" pitchFamily="18" charset="0"/>
                <a:ea typeface="Times New Roman" panose="02020603050405020304" pitchFamily="18" charset="0"/>
              </a:rPr>
              <a:t>Anziché uniformare i finanziamenti all’unico modello matematico associato alla proiezione esponenziale dei rimborsi, dettato dal piano predisposto ad uso e beneficio dell’intermediario,  appare non trascurabile il miglior servizio prestato al prenditore, con indubbi riflessi sull’efficienza stessa del mercato, se, per la medesima rata e il medesimo periodo temporale, si lasciasse impregiudicata al prenditore – nella libertà del mercato ex art. 41 Cost. - la prerogativa di scegliere - entro schemi di progressione standardizzati -  la velocità di rimborso del capitale, ciascuna accompagnata dal rispettivo tasso ex art. 1284 c.c., corrispondente al tasso effettivo (TAE) preteso dall’intermediario.</a:t>
            </a:r>
            <a:endParaRPr lang="it-IT" sz="2000" dirty="0">
              <a:effectLst/>
              <a:latin typeface="Times New Roman" panose="02020603050405020304" pitchFamily="18" charset="0"/>
              <a:ea typeface="Times New Roman" panose="02020603050405020304" pitchFamily="18" charset="0"/>
            </a:endParaRPr>
          </a:p>
          <a:p>
            <a:pPr algn="just">
              <a:lnSpc>
                <a:spcPct val="150000"/>
              </a:lnSpc>
              <a:spcBef>
                <a:spcPts val="600"/>
              </a:spcBef>
              <a:spcAft>
                <a:spcPts val="600"/>
              </a:spcAft>
            </a:pPr>
            <a:r>
              <a:rPr lang="it-IT" sz="2000" dirty="0">
                <a:solidFill>
                  <a:schemeClr val="bg1"/>
                </a:solidFill>
                <a:effectLst/>
                <a:latin typeface="Times New Roman" panose="02020603050405020304" pitchFamily="18" charset="0"/>
                <a:ea typeface="Times New Roman" panose="02020603050405020304" pitchFamily="18" charset="0"/>
              </a:rPr>
              <a:t>Nella conformazione contrattuale ordinariamente adottata dagli intermediari, il prenditore non sceglie la modalità di rimborso del capitale, non ne ha minimamente contezza e non si avvede, per giunta, né del regime composto impiegato impropriamente per ottenere una rata difforme dal regime semplice, né dell’inversione temporale della composizione delle rate, operata nell’adempimento. Lo stupore per il cospicuo ammontare del debito residuo, risultante dalla menzionata inversione, che frequentemente si riscontra nel caso di estinzione anticipata, se da un lato manifesta la scarsa emancipazione finanziaria del prenditore, dall’altro comprova l’ermetica predisposizione della formulazione contrattuale. </a:t>
            </a:r>
            <a:endParaRPr lang="it-IT" sz="2000" dirty="0">
              <a:solidFill>
                <a:schemeClr val="bg1"/>
              </a:solidFill>
              <a:latin typeface="Verdana" panose="020B0604030504040204" pitchFamily="34" charset="0"/>
              <a:ea typeface="Times New Roman" panose="02020603050405020304" pitchFamily="18" charset="0"/>
            </a:endParaRPr>
          </a:p>
          <a:p>
            <a:pPr indent="180340" algn="just">
              <a:lnSpc>
                <a:spcPts val="2880"/>
              </a:lnSpc>
            </a:pPr>
            <a:endParaRPr lang="it-IT" sz="2200" dirty="0">
              <a:solidFill>
                <a:schemeClr val="bg1"/>
              </a:solidFill>
              <a:effectLst/>
              <a:latin typeface="Times New Roman" panose="02020603050405020304" pitchFamily="18" charset="0"/>
              <a:ea typeface="Times New Roman" panose="02020603050405020304" pitchFamily="18" charset="0"/>
            </a:endParaRPr>
          </a:p>
          <a:p>
            <a:pPr algn="just">
              <a:lnSpc>
                <a:spcPts val="2880"/>
              </a:lnSpc>
              <a:spcBef>
                <a:spcPts val="600"/>
              </a:spcBef>
              <a:spcAft>
                <a:spcPts val="0"/>
              </a:spcAft>
            </a:pPr>
            <a:endParaRPr lang="it-IT" sz="2200" dirty="0">
              <a:solidFill>
                <a:schemeClr val="bg1"/>
              </a:solidFill>
              <a:effectLst/>
              <a:latin typeface="Times New Roman" panose="02020603050405020304" pitchFamily="18" charset="0"/>
              <a:ea typeface="Times New Roman" panose="02020603050405020304" pitchFamily="18" charset="0"/>
            </a:endParaRPr>
          </a:p>
          <a:p>
            <a:pPr algn="just">
              <a:lnSpc>
                <a:spcPts val="3000"/>
              </a:lnSpc>
              <a:spcBef>
                <a:spcPts val="600"/>
              </a:spcBef>
              <a:spcAft>
                <a:spcPts val="0"/>
              </a:spcAft>
            </a:pPr>
            <a:endParaRPr lang="it-IT" sz="2400" b="1" dirty="0">
              <a:solidFill>
                <a:schemeClr val="bg1"/>
              </a:solidFill>
              <a:latin typeface="Times New Roman" panose="02020603050405020304" pitchFamily="18" charset="0"/>
              <a:cs typeface="Times New Roman" panose="02020603050405020304" pitchFamily="18" charset="0"/>
            </a:endParaRPr>
          </a:p>
        </p:txBody>
      </p:sp>
      <p:sp>
        <p:nvSpPr>
          <p:cNvPr id="9" name="Segnaposto numero diapositiva 8">
            <a:extLst>
              <a:ext uri="{FF2B5EF4-FFF2-40B4-BE49-F238E27FC236}">
                <a16:creationId xmlns:a16="http://schemas.microsoft.com/office/drawing/2014/main" id="{498D1C1D-DF39-49FD-B74E-939B3960F37F}"/>
              </a:ext>
            </a:extLst>
          </p:cNvPr>
          <p:cNvSpPr>
            <a:spLocks noGrp="1"/>
          </p:cNvSpPr>
          <p:nvPr>
            <p:ph type="sldNum" sz="quarter" idx="12"/>
          </p:nvPr>
        </p:nvSpPr>
        <p:spPr>
          <a:xfrm>
            <a:off x="10712089" y="6858000"/>
            <a:ext cx="313874" cy="365125"/>
          </a:xfrm>
        </p:spPr>
        <p:txBody>
          <a:bodyPr/>
          <a:lstStyle/>
          <a:p>
            <a:fld id="{BA64A939-423D-4594-B35D-D3F318DE9419}" type="slidenum">
              <a:rPr lang="it-IT" smtClean="0">
                <a:solidFill>
                  <a:schemeClr val="bg1"/>
                </a:solidFill>
              </a:rPr>
              <a:t>21</a:t>
            </a:fld>
            <a:endParaRPr lang="it-IT" dirty="0">
              <a:solidFill>
                <a:schemeClr val="bg1"/>
              </a:solidFill>
            </a:endParaRPr>
          </a:p>
        </p:txBody>
      </p:sp>
      <p:pic>
        <p:nvPicPr>
          <p:cNvPr id="5" name="Immagine 4">
            <a:extLst>
              <a:ext uri="{FF2B5EF4-FFF2-40B4-BE49-F238E27FC236}">
                <a16:creationId xmlns:a16="http://schemas.microsoft.com/office/drawing/2014/main" id="{80BE4D9F-F224-4036-BCEB-828EDC10F3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04" y="275281"/>
            <a:ext cx="1905000" cy="876300"/>
          </a:xfrm>
          <a:prstGeom prst="rect">
            <a:avLst/>
          </a:prstGeom>
        </p:spPr>
      </p:pic>
      <p:pic>
        <p:nvPicPr>
          <p:cNvPr id="7" name="Immagine 6">
            <a:extLst>
              <a:ext uri="{FF2B5EF4-FFF2-40B4-BE49-F238E27FC236}">
                <a16:creationId xmlns:a16="http://schemas.microsoft.com/office/drawing/2014/main" id="{5B93959D-27E3-4E92-8BA1-6162F9808B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2993" y="186925"/>
            <a:ext cx="2078131" cy="1053013"/>
          </a:xfrm>
          <a:prstGeom prst="rect">
            <a:avLst/>
          </a:prstGeom>
        </p:spPr>
      </p:pic>
    </p:spTree>
    <p:extLst>
      <p:ext uri="{BB962C8B-B14F-4D97-AF65-F5344CB8AC3E}">
        <p14:creationId xmlns:p14="http://schemas.microsoft.com/office/powerpoint/2010/main" val="35578015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9F1968B-E722-4B22-9C88-B054F9C07968}"/>
              </a:ext>
            </a:extLst>
          </p:cNvPr>
          <p:cNvSpPr>
            <a:spLocks noGrp="1"/>
          </p:cNvSpPr>
          <p:nvPr>
            <p:ph idx="1"/>
          </p:nvPr>
        </p:nvSpPr>
        <p:spPr>
          <a:xfrm>
            <a:off x="1" y="1359709"/>
            <a:ext cx="12192000" cy="5498291"/>
          </a:xfrm>
          <a:solidFill>
            <a:schemeClr val="bg2">
              <a:lumMod val="20000"/>
              <a:lumOff val="80000"/>
            </a:schemeClr>
          </a:solidFill>
        </p:spPr>
        <p:txBody>
          <a:bodyP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4800" b="1" i="1" u="none" strike="noStrike" kern="1200" cap="none" spc="0" normalizeH="0" baseline="0" noProof="0" dirty="0">
              <a:ln>
                <a:noFill/>
              </a:ln>
              <a:solidFill>
                <a:srgbClr val="2C2C2C"/>
              </a:solidFill>
              <a:effectLst/>
              <a:uLnTx/>
              <a:uFillTx/>
              <a:latin typeface="Corbel" panose="020B0503020204020204"/>
              <a:ea typeface="+mn-ea"/>
              <a:cs typeface="Arial" panose="020B0604020202020204" pitchFamily="34" charset="0"/>
            </a:endParaRPr>
          </a:p>
          <a:p>
            <a:pPr marL="180000" marR="0" lvl="0" indent="0" algn="l" defTabSz="457200" rtl="0" eaLnBrk="1" fontAlgn="auto" latinLnBrk="0" hangingPunct="1">
              <a:lnSpc>
                <a:spcPct val="100000"/>
              </a:lnSpc>
              <a:spcBef>
                <a:spcPts val="0"/>
              </a:spcBef>
              <a:spcAft>
                <a:spcPts val="0"/>
              </a:spcAft>
              <a:buClrTx/>
              <a:buSzTx/>
              <a:buFontTx/>
              <a:buNone/>
              <a:tabLst/>
              <a:defRPr/>
            </a:pPr>
            <a:r>
              <a:rPr kumimoji="0" lang="it-IT" sz="4800" b="1" i="1" u="none" strike="noStrike" kern="1200" cap="none" spc="0" normalizeH="0" baseline="0" noProof="0" dirty="0">
                <a:ln>
                  <a:noFill/>
                </a:ln>
                <a:solidFill>
                  <a:srgbClr val="2C2C2C"/>
                </a:solidFill>
                <a:effectLst/>
                <a:uLnTx/>
                <a:uFillTx/>
                <a:latin typeface="Corbel" panose="020B0503020204020204"/>
                <a:ea typeface="+mn-ea"/>
                <a:cs typeface="Arial" panose="020B0604020202020204" pitchFamily="34" charset="0"/>
              </a:rPr>
              <a:t>					Grazie per l’attenzione  </a:t>
            </a:r>
          </a:p>
          <a:p>
            <a:pPr marL="180000" marR="0" lvl="0" indent="0" algn="l" defTabSz="457200" rtl="0" eaLnBrk="1" fontAlgn="auto" latinLnBrk="0" hangingPunct="1">
              <a:lnSpc>
                <a:spcPts val="4400"/>
              </a:lnSpc>
              <a:spcBef>
                <a:spcPts val="0"/>
              </a:spcBef>
              <a:spcAft>
                <a:spcPts val="0"/>
              </a:spcAft>
              <a:buClrTx/>
              <a:buSzTx/>
              <a:buFontTx/>
              <a:buNone/>
              <a:tabLst/>
              <a:defRPr/>
            </a:pPr>
            <a:endParaRPr kumimoji="0" lang="it-IT" sz="4800" b="1" i="1" u="none" strike="noStrike" kern="1200" cap="none" spc="0" normalizeH="0" baseline="0" noProof="0" dirty="0">
              <a:ln>
                <a:noFill/>
              </a:ln>
              <a:solidFill>
                <a:srgbClr val="2C2C2C"/>
              </a:solidFill>
              <a:effectLst/>
              <a:uLnTx/>
              <a:uFillTx/>
              <a:latin typeface="Corbel" panose="020B0503020204020204"/>
              <a:ea typeface="+mn-ea"/>
              <a:cs typeface="Arial" panose="020B0604020202020204" pitchFamily="34" charset="0"/>
            </a:endParaRPr>
          </a:p>
          <a:p>
            <a:pPr marL="180000" marR="0" lvl="0" indent="0" algn="l" defTabSz="457200" rtl="0" eaLnBrk="1" fontAlgn="auto" latinLnBrk="0" hangingPunct="1">
              <a:lnSpc>
                <a:spcPct val="100000"/>
              </a:lnSpc>
              <a:spcBef>
                <a:spcPts val="0"/>
              </a:spcBef>
              <a:spcAft>
                <a:spcPts val="0"/>
              </a:spcAft>
              <a:buClrTx/>
              <a:buSzTx/>
              <a:buFontTx/>
              <a:buNone/>
              <a:tabLst/>
              <a:defRPr/>
            </a:pPr>
            <a:r>
              <a:rPr kumimoji="0" lang="it-IT" sz="4000" b="1" i="1" u="none" strike="noStrike" kern="1200" cap="none" spc="0" normalizeH="0" baseline="0" noProof="0" dirty="0">
                <a:ln>
                  <a:noFill/>
                </a:ln>
                <a:solidFill>
                  <a:srgbClr val="2C2C2C"/>
                </a:solidFill>
                <a:effectLst/>
                <a:uLnTx/>
                <a:uFillTx/>
                <a:latin typeface="Corbel" panose="020B0503020204020204"/>
                <a:ea typeface="+mn-ea"/>
                <a:cs typeface="Arial" panose="020B0604020202020204" pitchFamily="34" charset="0"/>
              </a:rPr>
              <a:t>						Dott. Roberto Marcelli</a:t>
            </a:r>
          </a:p>
          <a:p>
            <a:pPr marL="180000" marR="0" lvl="0" indent="0" algn="l" defTabSz="457200" rtl="0" eaLnBrk="1" fontAlgn="auto" latinLnBrk="0" hangingPunct="1">
              <a:lnSpc>
                <a:spcPct val="100000"/>
              </a:lnSpc>
              <a:spcBef>
                <a:spcPts val="0"/>
              </a:spcBef>
              <a:spcAft>
                <a:spcPts val="0"/>
              </a:spcAft>
              <a:buClrTx/>
              <a:buSzTx/>
              <a:buFontTx/>
              <a:buNone/>
              <a:tabLst/>
              <a:defRPr/>
            </a:pPr>
            <a:endParaRPr kumimoji="0" lang="it-IT" altLang="it-IT" sz="4000" b="1" i="1" u="none" strike="noStrike" kern="1200" cap="none" spc="0" normalizeH="0" baseline="0" noProof="0" dirty="0" bmk="OLE_LINK1">
              <a:ln>
                <a:noFill/>
              </a:ln>
              <a:solidFill>
                <a:srgbClr val="2C2C2C"/>
              </a:solidFill>
              <a:effectLst/>
              <a:uLnTx/>
              <a:uFillTx/>
              <a:latin typeface="Corbel" panose="020B0503020204020204"/>
              <a:ea typeface="Times New Roman" panose="02020603050405020304" pitchFamily="18" charset="0"/>
              <a:cs typeface="Arial" panose="020B0604020202020204" pitchFamily="34" charset="0"/>
            </a:endParaRPr>
          </a:p>
          <a:p>
            <a:pPr marL="180000" marR="0" lvl="0" indent="0" algn="l" defTabSz="457200" rtl="0" eaLnBrk="1" fontAlgn="auto" latinLnBrk="0" hangingPunct="1">
              <a:lnSpc>
                <a:spcPct val="100000"/>
              </a:lnSpc>
              <a:spcBef>
                <a:spcPts val="0"/>
              </a:spcBef>
              <a:spcAft>
                <a:spcPts val="0"/>
              </a:spcAft>
              <a:buClrTx/>
              <a:buSzTx/>
              <a:buFontTx/>
              <a:buNone/>
              <a:tabLst/>
              <a:defRPr/>
            </a:pPr>
            <a:r>
              <a:rPr kumimoji="0" lang="it-IT" altLang="it-IT" sz="3400" b="1" u="none" strike="noStrike" cap="none" normalizeH="0" baseline="0" dirty="0" bmk="OLE_LINK1">
                <a:ln>
                  <a:noFill/>
                </a:ln>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Copia del documento e </a:t>
            </a:r>
            <a:r>
              <a:rPr lang="it-IT" altLang="it-IT" sz="3400" b="1" dirty="0" bmk="OLE_LINK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delle slide sono disponibili su richiesta a:</a:t>
            </a:r>
          </a:p>
          <a:p>
            <a:pPr marL="180000" marR="0" lvl="0" indent="0" algn="l" defTabSz="457200" rtl="0" eaLnBrk="1" fontAlgn="auto" latinLnBrk="0" hangingPunct="1">
              <a:lnSpc>
                <a:spcPts val="3300"/>
              </a:lnSpc>
              <a:spcBef>
                <a:spcPts val="0"/>
              </a:spcBef>
              <a:spcAft>
                <a:spcPts val="0"/>
              </a:spcAft>
              <a:buClrTx/>
              <a:buSzTx/>
              <a:buFontTx/>
              <a:buNone/>
              <a:tabLst/>
              <a:defRPr/>
            </a:pPr>
            <a:endParaRPr kumimoji="0" lang="it-IT" altLang="it-IT" sz="3400" b="1" i="1" u="none" strike="noStrike" kern="1200" cap="none" spc="0" normalizeH="0" baseline="0" noProof="0" dirty="0" bmk="OLE_LINK1">
              <a:ln>
                <a:noFill/>
              </a:ln>
              <a:solidFill>
                <a:srgbClr val="2C2C2C"/>
              </a:solidFill>
              <a:effectLst/>
              <a:uLnTx/>
              <a:uFillTx/>
              <a:latin typeface="Corbel" panose="020B0503020204020204"/>
              <a:ea typeface="Times New Roman" panose="02020603050405020304" pitchFamily="18" charset="0"/>
              <a:cs typeface="+mn-cs"/>
            </a:endParaRPr>
          </a:p>
          <a:p>
            <a:pPr marL="180000" marR="0" lvl="0" indent="0" algn="l" defTabSz="457200" rtl="0" eaLnBrk="1" fontAlgn="auto" latinLnBrk="0" hangingPunct="1">
              <a:lnSpc>
                <a:spcPct val="100000"/>
              </a:lnSpc>
              <a:spcBef>
                <a:spcPts val="0"/>
              </a:spcBef>
              <a:spcAft>
                <a:spcPts val="0"/>
              </a:spcAft>
              <a:buClrTx/>
              <a:buSzTx/>
              <a:buFontTx/>
              <a:buNone/>
              <a:tabLst/>
              <a:defRPr/>
            </a:pPr>
            <a:r>
              <a:rPr kumimoji="0" lang="it-IT" altLang="it-IT" sz="3600" b="1" i="1" u="none" strike="noStrike" kern="1200" cap="none" spc="0" normalizeH="0" baseline="0" noProof="0" dirty="0" bmk="OLE_LINK1">
                <a:ln>
                  <a:noFill/>
                </a:ln>
                <a:solidFill>
                  <a:srgbClr val="2C2C2C"/>
                </a:solidFill>
                <a:effectLst/>
                <a:uLnTx/>
                <a:uFillTx/>
                <a:latin typeface="Corbel" panose="020B0503020204020204"/>
                <a:ea typeface="Times New Roman" panose="02020603050405020304" pitchFamily="18" charset="0"/>
                <a:cs typeface="+mn-cs"/>
              </a:rPr>
              <a:t>						e-mail: info@studiomarcelli.com</a:t>
            </a:r>
            <a:endParaRPr kumimoji="0" lang="it-IT" altLang="it-IT" sz="3600" b="1" i="0" u="none" strike="noStrike" kern="1200" cap="none" spc="0" normalizeH="0" baseline="0" noProof="0" dirty="0">
              <a:ln>
                <a:noFill/>
              </a:ln>
              <a:solidFill>
                <a:srgbClr val="2C2C2C"/>
              </a:solidFill>
              <a:effectLst/>
              <a:uLnTx/>
              <a:uFillTx/>
              <a:latin typeface="Corbel" panose="020B0503020204020204"/>
              <a:ea typeface="+mn-ea"/>
              <a:cs typeface="+mn-cs"/>
            </a:endParaRPr>
          </a:p>
          <a:p>
            <a:pPr marL="0" marR="0" lvl="0" indent="0" algn="just" defTabSz="914400" rtl="0" eaLnBrk="1" fontAlgn="auto" latinLnBrk="0" hangingPunct="1">
              <a:lnSpc>
                <a:spcPts val="3800"/>
              </a:lnSpc>
              <a:spcBef>
                <a:spcPts val="1200"/>
              </a:spcBef>
              <a:spcAft>
                <a:spcPts val="200"/>
              </a:spcAft>
              <a:buClr>
                <a:srgbClr val="FFFFFF"/>
              </a:buClr>
              <a:buSzTx/>
              <a:buFont typeface="Wingdings" pitchFamily="2" charset="2"/>
              <a:buNone/>
              <a:tabLst/>
              <a:defRPr/>
            </a:pPr>
            <a:endParaRPr kumimoji="0" lang="it-IT" sz="2800" b="1" i="0" u="none" strike="noStrike" kern="1200" cap="none" spc="0" normalizeH="0" baseline="0" noProof="0" dirty="0">
              <a:ln>
                <a:noFill/>
              </a:ln>
              <a:solidFill>
                <a:srgbClr val="2C2C2C"/>
              </a:solidFill>
              <a:effectLst/>
              <a:uLnTx/>
              <a:uFillTx/>
              <a:latin typeface="Corbel" panose="020B0503020204020204"/>
              <a:ea typeface="+mn-ea"/>
              <a:cs typeface="+mn-cs"/>
            </a:endParaRPr>
          </a:p>
        </p:txBody>
      </p:sp>
      <p:sp>
        <p:nvSpPr>
          <p:cNvPr id="9" name="Segnaposto numero diapositiva 8">
            <a:extLst>
              <a:ext uri="{FF2B5EF4-FFF2-40B4-BE49-F238E27FC236}">
                <a16:creationId xmlns:a16="http://schemas.microsoft.com/office/drawing/2014/main" id="{498D1C1D-DF39-49FD-B74E-939B3960F37F}"/>
              </a:ext>
            </a:extLst>
          </p:cNvPr>
          <p:cNvSpPr>
            <a:spLocks noGrp="1"/>
          </p:cNvSpPr>
          <p:nvPr>
            <p:ph type="sldNum" sz="quarter" idx="12"/>
          </p:nvPr>
        </p:nvSpPr>
        <p:spPr/>
        <p:txBody>
          <a:bodyPr/>
          <a:lstStyle/>
          <a:p>
            <a:fld id="{BA64A939-423D-4594-B35D-D3F318DE9419}" type="slidenum">
              <a:rPr lang="it-IT" smtClean="0">
                <a:solidFill>
                  <a:schemeClr val="bg1"/>
                </a:solidFill>
              </a:rPr>
              <a:t>22</a:t>
            </a:fld>
            <a:endParaRPr lang="it-IT" dirty="0">
              <a:solidFill>
                <a:schemeClr val="bg1"/>
              </a:solidFill>
            </a:endParaRPr>
          </a:p>
        </p:txBody>
      </p:sp>
      <p:pic>
        <p:nvPicPr>
          <p:cNvPr id="5" name="Immagine 4">
            <a:extLst>
              <a:ext uri="{FF2B5EF4-FFF2-40B4-BE49-F238E27FC236}">
                <a16:creationId xmlns:a16="http://schemas.microsoft.com/office/drawing/2014/main" id="{80BE4D9F-F224-4036-BCEB-828EDC10F3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4918" y="270548"/>
            <a:ext cx="1905000" cy="876300"/>
          </a:xfrm>
          <a:prstGeom prst="rect">
            <a:avLst/>
          </a:prstGeom>
        </p:spPr>
      </p:pic>
      <p:pic>
        <p:nvPicPr>
          <p:cNvPr id="7" name="Immagine 6">
            <a:extLst>
              <a:ext uri="{FF2B5EF4-FFF2-40B4-BE49-F238E27FC236}">
                <a16:creationId xmlns:a16="http://schemas.microsoft.com/office/drawing/2014/main" id="{5B93959D-27E3-4E92-8BA1-6162F9808B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18951" y="143314"/>
            <a:ext cx="2078131" cy="1053013"/>
          </a:xfrm>
          <a:prstGeom prst="rect">
            <a:avLst/>
          </a:prstGeom>
        </p:spPr>
      </p:pic>
    </p:spTree>
    <p:extLst>
      <p:ext uri="{BB962C8B-B14F-4D97-AF65-F5344CB8AC3E}">
        <p14:creationId xmlns:p14="http://schemas.microsoft.com/office/powerpoint/2010/main" val="1976955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2D043D-4BCD-4A5F-B944-511DD4620E94}"/>
              </a:ext>
            </a:extLst>
          </p:cNvPr>
          <p:cNvSpPr>
            <a:spLocks noGrp="1"/>
          </p:cNvSpPr>
          <p:nvPr>
            <p:ph type="title"/>
          </p:nvPr>
        </p:nvSpPr>
        <p:spPr>
          <a:xfrm>
            <a:off x="1976804" y="275281"/>
            <a:ext cx="8222273" cy="712953"/>
          </a:xfrm>
        </p:spPr>
        <p:txBody>
          <a:bodyPr>
            <a:normAutofit/>
          </a:bodyPr>
          <a:lstStyle/>
          <a:p>
            <a:pPr algn="ctr">
              <a:spcBef>
                <a:spcPts val="0"/>
              </a:spcBef>
            </a:pPr>
            <a:r>
              <a:rPr lang="it-IT" sz="2400" b="1" dirty="0">
                <a:solidFill>
                  <a:schemeClr val="bg1"/>
                </a:solidFill>
              </a:rPr>
              <a:t>LA DEFINIZIONE DEGLI INTERESSI EX ART. 1284 C.C. </a:t>
            </a:r>
          </a:p>
        </p:txBody>
      </p:sp>
      <p:sp>
        <p:nvSpPr>
          <p:cNvPr id="3" name="Segnaposto contenuto 2">
            <a:extLst>
              <a:ext uri="{FF2B5EF4-FFF2-40B4-BE49-F238E27FC236}">
                <a16:creationId xmlns:a16="http://schemas.microsoft.com/office/drawing/2014/main" id="{D9F1968B-E722-4B22-9C88-B054F9C07968}"/>
              </a:ext>
            </a:extLst>
          </p:cNvPr>
          <p:cNvSpPr>
            <a:spLocks noGrp="1"/>
          </p:cNvSpPr>
          <p:nvPr>
            <p:ph idx="1"/>
          </p:nvPr>
        </p:nvSpPr>
        <p:spPr>
          <a:xfrm>
            <a:off x="338328" y="1874520"/>
            <a:ext cx="11676888" cy="4708199"/>
          </a:xfrm>
          <a:solidFill>
            <a:schemeClr val="bg2">
              <a:lumMod val="20000"/>
              <a:lumOff val="80000"/>
            </a:schemeClr>
          </a:solidFill>
        </p:spPr>
        <p:txBody>
          <a:bodyPr>
            <a:noAutofit/>
          </a:bodyPr>
          <a:lstStyle/>
          <a:p>
            <a:pPr marL="0" indent="0" algn="just">
              <a:lnSpc>
                <a:spcPts val="3400"/>
              </a:lnSpc>
              <a:spcBef>
                <a:spcPts val="600"/>
              </a:spcBef>
              <a:spcAft>
                <a:spcPts val="0"/>
              </a:spcAft>
              <a:buNone/>
            </a:pPr>
            <a:r>
              <a:rPr lang="it-IT" sz="2200" b="1" dirty="0">
                <a:solidFill>
                  <a:schemeClr val="bg1"/>
                </a:solidFill>
                <a:effectLst/>
                <a:latin typeface="Times New Roman" panose="02020603050405020304" pitchFamily="18" charset="0"/>
                <a:ea typeface="Times New Roman" panose="02020603050405020304" pitchFamily="18" charset="0"/>
              </a:rPr>
              <a:t>2.</a:t>
            </a:r>
            <a:r>
              <a:rPr lang="it-IT" sz="2200" dirty="0">
                <a:solidFill>
                  <a:schemeClr val="bg1"/>
                </a:solidFill>
                <a:effectLst/>
                <a:latin typeface="Times New Roman" panose="02020603050405020304" pitchFamily="18" charset="0"/>
                <a:ea typeface="Times New Roman" panose="02020603050405020304" pitchFamily="18" charset="0"/>
              </a:rPr>
              <a:t>  Occorre non incorrere in commistioni fra le modalità di produzione/maturazione degli interessi espressi dal tasso ex art. 1284 c.c. convenuto in contratto e le modalità di corresponsione degli stessi convenute per l’adempimento. </a:t>
            </a:r>
            <a:r>
              <a:rPr lang="it-IT" sz="2200" kern="1200" dirty="0">
                <a:solidFill>
                  <a:schemeClr val="bg1"/>
                </a:solidFill>
                <a:effectLst/>
                <a:latin typeface="Times New Roman" panose="02020603050405020304" pitchFamily="18" charset="0"/>
                <a:ea typeface="Times New Roman" panose="02020603050405020304" pitchFamily="18" charset="0"/>
              </a:rPr>
              <a:t>Ai fini del rispetto dei presidi normativi, ciò che rileva è la modalità di produzione/maturazione degli interessi, proporzionale al tasso ex art. 1284 c.c. convenuto nella pattuizione: </a:t>
            </a:r>
            <a:r>
              <a:rPr lang="it-IT" sz="2200" dirty="0">
                <a:solidFill>
                  <a:schemeClr val="bg1"/>
                </a:solidFill>
                <a:effectLst/>
                <a:latin typeface="Times New Roman" panose="02020603050405020304" pitchFamily="18" charset="0"/>
                <a:ea typeface="Times New Roman" panose="02020603050405020304" pitchFamily="18" charset="0"/>
              </a:rPr>
              <a:t>una volta maturati nella velocità proporzionale espressa dal tasso convenuto, l’esigibilità degli interessi, nelle scelte temporali e nella metodologia di calcolo, è rimessa alla libera volontà delle parti</a:t>
            </a:r>
            <a:r>
              <a:rPr lang="it-IT" sz="2200" dirty="0">
                <a:solidFill>
                  <a:schemeClr val="bg1"/>
                </a:solidFill>
                <a:latin typeface="Times New Roman" panose="02020603050405020304" pitchFamily="18" charset="0"/>
                <a:ea typeface="Verdana" panose="020B0604030504040204" pitchFamily="34" charset="0"/>
              </a:rPr>
              <a:t>. </a:t>
            </a:r>
          </a:p>
          <a:p>
            <a:pPr marL="0" indent="0" algn="just">
              <a:lnSpc>
                <a:spcPts val="3400"/>
              </a:lnSpc>
              <a:spcBef>
                <a:spcPts val="600"/>
              </a:spcBef>
              <a:spcAft>
                <a:spcPts val="0"/>
              </a:spcAft>
              <a:buNone/>
            </a:pPr>
            <a:r>
              <a:rPr lang="it-IT" sz="2200" dirty="0">
                <a:solidFill>
                  <a:srgbClr val="000000"/>
                </a:solidFill>
                <a:effectLst/>
                <a:latin typeface="Times New Roman" panose="02020603050405020304" pitchFamily="18" charset="0"/>
                <a:ea typeface="Times New Roman" panose="02020603050405020304" pitchFamily="18" charset="0"/>
              </a:rPr>
              <a:t>Nei finanziamenti con ammortamento graduale, la matematica impiegata nell’adempimento, costituito dal piano delle imputazioni periodiche di capitale ed interessi, assume una funzione subordinata e dipendente dal patto contrattuale che, nei termini convenuti, precede e governa l’adempimento stesso. </a:t>
            </a:r>
            <a:endParaRPr lang="it-IT" sz="2200" dirty="0">
              <a:effectLst/>
              <a:latin typeface="Times New Roman" panose="02020603050405020304" pitchFamily="18" charset="0"/>
              <a:ea typeface="Verdana" panose="020B0604030504040204" pitchFamily="34" charset="0"/>
            </a:endParaRPr>
          </a:p>
          <a:p>
            <a:pPr algn="just">
              <a:lnSpc>
                <a:spcPts val="3000"/>
              </a:lnSpc>
              <a:spcBef>
                <a:spcPts val="600"/>
              </a:spcBef>
              <a:spcAft>
                <a:spcPts val="0"/>
              </a:spcAft>
            </a:pPr>
            <a:endParaRPr lang="it-IT" sz="1800" dirty="0">
              <a:solidFill>
                <a:schemeClr val="bg1"/>
              </a:solidFill>
              <a:effectLst/>
              <a:latin typeface="Times New Roman" panose="02020603050405020304" pitchFamily="18" charset="0"/>
              <a:ea typeface="Times New Roman" panose="02020603050405020304" pitchFamily="18" charset="0"/>
            </a:endParaRPr>
          </a:p>
          <a:p>
            <a:pPr algn="just">
              <a:lnSpc>
                <a:spcPts val="3000"/>
              </a:lnSpc>
              <a:spcBef>
                <a:spcPts val="600"/>
              </a:spcBef>
              <a:spcAft>
                <a:spcPts val="0"/>
              </a:spcAft>
            </a:pPr>
            <a:endParaRPr lang="it-IT" sz="2400" b="1" dirty="0">
              <a:solidFill>
                <a:schemeClr val="bg1"/>
              </a:solidFill>
              <a:latin typeface="Times New Roman" panose="02020603050405020304" pitchFamily="18" charset="0"/>
              <a:cs typeface="Times New Roman" panose="02020603050405020304" pitchFamily="18" charset="0"/>
            </a:endParaRPr>
          </a:p>
        </p:txBody>
      </p:sp>
      <p:sp>
        <p:nvSpPr>
          <p:cNvPr id="9" name="Segnaposto numero diapositiva 8">
            <a:extLst>
              <a:ext uri="{FF2B5EF4-FFF2-40B4-BE49-F238E27FC236}">
                <a16:creationId xmlns:a16="http://schemas.microsoft.com/office/drawing/2014/main" id="{498D1C1D-DF39-49FD-B74E-939B3960F37F}"/>
              </a:ext>
            </a:extLst>
          </p:cNvPr>
          <p:cNvSpPr>
            <a:spLocks noGrp="1"/>
          </p:cNvSpPr>
          <p:nvPr>
            <p:ph type="sldNum" sz="quarter" idx="12"/>
          </p:nvPr>
        </p:nvSpPr>
        <p:spPr>
          <a:xfrm>
            <a:off x="10712089" y="6858000"/>
            <a:ext cx="313874" cy="365125"/>
          </a:xfrm>
        </p:spPr>
        <p:txBody>
          <a:bodyPr/>
          <a:lstStyle/>
          <a:p>
            <a:fld id="{BA64A939-423D-4594-B35D-D3F318DE9419}" type="slidenum">
              <a:rPr lang="it-IT" smtClean="0">
                <a:solidFill>
                  <a:schemeClr val="bg1"/>
                </a:solidFill>
              </a:rPr>
              <a:t>3</a:t>
            </a:fld>
            <a:endParaRPr lang="it-IT" dirty="0">
              <a:solidFill>
                <a:schemeClr val="bg1"/>
              </a:solidFill>
            </a:endParaRPr>
          </a:p>
        </p:txBody>
      </p:sp>
      <p:pic>
        <p:nvPicPr>
          <p:cNvPr id="5" name="Immagine 4">
            <a:extLst>
              <a:ext uri="{FF2B5EF4-FFF2-40B4-BE49-F238E27FC236}">
                <a16:creationId xmlns:a16="http://schemas.microsoft.com/office/drawing/2014/main" id="{80BE4D9F-F224-4036-BCEB-828EDC10F3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04" y="275281"/>
            <a:ext cx="1905000" cy="876300"/>
          </a:xfrm>
          <a:prstGeom prst="rect">
            <a:avLst/>
          </a:prstGeom>
        </p:spPr>
      </p:pic>
      <p:pic>
        <p:nvPicPr>
          <p:cNvPr id="7" name="Immagine 6">
            <a:extLst>
              <a:ext uri="{FF2B5EF4-FFF2-40B4-BE49-F238E27FC236}">
                <a16:creationId xmlns:a16="http://schemas.microsoft.com/office/drawing/2014/main" id="{5B93959D-27E3-4E92-8BA1-6162F9808B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2993" y="186925"/>
            <a:ext cx="2078131" cy="1053013"/>
          </a:xfrm>
          <a:prstGeom prst="rect">
            <a:avLst/>
          </a:prstGeom>
        </p:spPr>
      </p:pic>
    </p:spTree>
    <p:extLst>
      <p:ext uri="{BB962C8B-B14F-4D97-AF65-F5344CB8AC3E}">
        <p14:creationId xmlns:p14="http://schemas.microsoft.com/office/powerpoint/2010/main" val="2395721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2D043D-4BCD-4A5F-B944-511DD4620E94}"/>
              </a:ext>
            </a:extLst>
          </p:cNvPr>
          <p:cNvSpPr>
            <a:spLocks noGrp="1"/>
          </p:cNvSpPr>
          <p:nvPr>
            <p:ph type="title"/>
          </p:nvPr>
        </p:nvSpPr>
        <p:spPr>
          <a:xfrm>
            <a:off x="1976804" y="275281"/>
            <a:ext cx="8222273" cy="712953"/>
          </a:xfrm>
        </p:spPr>
        <p:txBody>
          <a:bodyPr>
            <a:normAutofit/>
          </a:bodyPr>
          <a:lstStyle/>
          <a:p>
            <a:pPr algn="ctr">
              <a:spcBef>
                <a:spcPts val="0"/>
              </a:spcBef>
            </a:pPr>
            <a:r>
              <a:rPr lang="it-IT" sz="2400" b="1" dirty="0">
                <a:solidFill>
                  <a:schemeClr val="bg1"/>
                </a:solidFill>
              </a:rPr>
              <a:t>IL QUADRO GIURIDICO E MATEMATICO DI RIFERIMENTO. </a:t>
            </a:r>
          </a:p>
        </p:txBody>
      </p:sp>
      <p:sp>
        <p:nvSpPr>
          <p:cNvPr id="3" name="Segnaposto contenuto 2">
            <a:extLst>
              <a:ext uri="{FF2B5EF4-FFF2-40B4-BE49-F238E27FC236}">
                <a16:creationId xmlns:a16="http://schemas.microsoft.com/office/drawing/2014/main" id="{D9F1968B-E722-4B22-9C88-B054F9C07968}"/>
              </a:ext>
            </a:extLst>
          </p:cNvPr>
          <p:cNvSpPr>
            <a:spLocks noGrp="1"/>
          </p:cNvSpPr>
          <p:nvPr>
            <p:ph idx="1"/>
          </p:nvPr>
        </p:nvSpPr>
        <p:spPr>
          <a:xfrm>
            <a:off x="173736" y="1792224"/>
            <a:ext cx="11997388" cy="5065776"/>
          </a:xfrm>
          <a:solidFill>
            <a:schemeClr val="bg2">
              <a:lumMod val="20000"/>
              <a:lumOff val="80000"/>
            </a:schemeClr>
          </a:solidFill>
        </p:spPr>
        <p:txBody>
          <a:bodyPr>
            <a:noAutofit/>
          </a:bodyPr>
          <a:lstStyle/>
          <a:p>
            <a:pPr marL="0" indent="0" algn="just">
              <a:lnSpc>
                <a:spcPts val="3400"/>
              </a:lnSpc>
              <a:spcBef>
                <a:spcPts val="0"/>
              </a:spcBef>
              <a:spcAft>
                <a:spcPts val="0"/>
              </a:spcAft>
              <a:buNone/>
            </a:pPr>
            <a:r>
              <a:rPr lang="it-IT" sz="2000" b="1" dirty="0">
                <a:solidFill>
                  <a:schemeClr val="bg1"/>
                </a:solidFill>
                <a:effectLst/>
                <a:latin typeface="Times New Roman" panose="02020603050405020304" pitchFamily="18" charset="0"/>
                <a:ea typeface="Times New Roman" panose="02020603050405020304" pitchFamily="18" charset="0"/>
              </a:rPr>
              <a:t>7. </a:t>
            </a:r>
            <a:r>
              <a:rPr lang="it-IT" sz="1800" dirty="0">
                <a:solidFill>
                  <a:schemeClr val="bg1"/>
                </a:solidFill>
                <a:effectLst/>
                <a:latin typeface="Times New Roman" panose="02020603050405020304" pitchFamily="18" charset="0"/>
                <a:ea typeface="Times New Roman" panose="02020603050405020304" pitchFamily="18" charset="0"/>
              </a:rPr>
              <a:t>Nel rispetto del dettato dell’art. 1284 c.c. la sola equivalenza finanziaria consentita nelle operazioni di credito, fra l’ammontare del capitale finanziato al tempo t</a:t>
            </a:r>
            <a:r>
              <a:rPr lang="it-IT" sz="1800" baseline="-25000" dirty="0">
                <a:solidFill>
                  <a:schemeClr val="bg1"/>
                </a:solidFill>
                <a:effectLst/>
                <a:latin typeface="Times New Roman" panose="02020603050405020304" pitchFamily="18" charset="0"/>
                <a:ea typeface="Times New Roman" panose="02020603050405020304" pitchFamily="18" charset="0"/>
              </a:rPr>
              <a:t>0</a:t>
            </a:r>
            <a:r>
              <a:rPr lang="it-IT" sz="1800" dirty="0">
                <a:solidFill>
                  <a:schemeClr val="bg1"/>
                </a:solidFill>
                <a:effectLst/>
                <a:latin typeface="Times New Roman" panose="02020603050405020304" pitchFamily="18" charset="0"/>
                <a:ea typeface="Times New Roman" panose="02020603050405020304" pitchFamily="18" charset="0"/>
              </a:rPr>
              <a:t> e il montante rimborsato al tempo </a:t>
            </a:r>
            <a:r>
              <a:rPr lang="it-IT" sz="1800" dirty="0" err="1">
                <a:solidFill>
                  <a:schemeClr val="bg1"/>
                </a:solidFill>
                <a:effectLst/>
                <a:latin typeface="Times New Roman" panose="02020603050405020304" pitchFamily="18" charset="0"/>
                <a:ea typeface="Times New Roman" panose="02020603050405020304" pitchFamily="18" charset="0"/>
              </a:rPr>
              <a:t>t</a:t>
            </a:r>
            <a:r>
              <a:rPr lang="it-IT" sz="1800" baseline="-25000" dirty="0" err="1">
                <a:solidFill>
                  <a:schemeClr val="bg1"/>
                </a:solidFill>
                <a:effectLst/>
                <a:latin typeface="Times New Roman" panose="02020603050405020304" pitchFamily="18" charset="0"/>
                <a:ea typeface="Times New Roman" panose="02020603050405020304" pitchFamily="18" charset="0"/>
              </a:rPr>
              <a:t>k</a:t>
            </a:r>
            <a:r>
              <a:rPr lang="it-IT" sz="1800" dirty="0">
                <a:solidFill>
                  <a:schemeClr val="bg1"/>
                </a:solidFill>
                <a:effectLst/>
                <a:latin typeface="Times New Roman" panose="02020603050405020304" pitchFamily="18" charset="0"/>
                <a:ea typeface="Times New Roman" panose="02020603050405020304" pitchFamily="18" charset="0"/>
              </a:rPr>
              <a:t>, è data dal rapporto proporzionale del tasso, impiegato in ragione semplice: M = C x (1+ k x i), dove k è il tempo espresso in anni o frazioni.</a:t>
            </a:r>
            <a:endParaRPr lang="it-IT" sz="2000" dirty="0">
              <a:solidFill>
                <a:schemeClr val="bg1"/>
              </a:solidFill>
              <a:latin typeface="Times New Roman" panose="02020603050405020304" pitchFamily="18" charset="0"/>
              <a:ea typeface="Times New Roman" panose="02020603050405020304" pitchFamily="18" charset="0"/>
            </a:endParaRPr>
          </a:p>
          <a:p>
            <a:pPr marL="0" indent="0" algn="just">
              <a:lnSpc>
                <a:spcPts val="3400"/>
              </a:lnSpc>
              <a:spcBef>
                <a:spcPts val="0"/>
              </a:spcBef>
              <a:spcAft>
                <a:spcPts val="0"/>
              </a:spcAft>
              <a:buNone/>
            </a:pPr>
            <a:r>
              <a:rPr lang="it-IT" sz="1800" dirty="0">
                <a:solidFill>
                  <a:schemeClr val="bg1"/>
                </a:solidFill>
                <a:effectLst/>
                <a:latin typeface="Times New Roman" panose="02020603050405020304" pitchFamily="18" charset="0"/>
                <a:ea typeface="Times New Roman" panose="02020603050405020304" pitchFamily="18" charset="0"/>
              </a:rPr>
              <a:t>Nella metrica del regime composto, sia la corresponsione che la capitalizzazione del tasso trimestrale del 2,5% rispondono al tasso annuale (effettivo) del 10,38% </a:t>
            </a:r>
            <a:r>
              <a:rPr lang="it-IT" sz="1800" i="1" dirty="0">
                <a:solidFill>
                  <a:schemeClr val="bg1"/>
                </a:solidFill>
                <a:effectLst/>
                <a:latin typeface="Times New Roman" panose="02020603050405020304" pitchFamily="18" charset="0"/>
                <a:ea typeface="Times New Roman" panose="02020603050405020304" pitchFamily="18" charset="0"/>
              </a:rPr>
              <a:t>[(1 + 2,5%)</a:t>
            </a:r>
            <a:r>
              <a:rPr lang="it-IT" sz="1800" i="1" baseline="30000" dirty="0">
                <a:solidFill>
                  <a:schemeClr val="bg1"/>
                </a:solidFill>
                <a:effectLst/>
                <a:latin typeface="Times New Roman" panose="02020603050405020304" pitchFamily="18" charset="0"/>
                <a:ea typeface="Times New Roman" panose="02020603050405020304" pitchFamily="18" charset="0"/>
              </a:rPr>
              <a:t>4</a:t>
            </a:r>
            <a:r>
              <a:rPr lang="it-IT" sz="1800" i="1" dirty="0">
                <a:solidFill>
                  <a:schemeClr val="bg1"/>
                </a:solidFill>
                <a:effectLst/>
                <a:latin typeface="Times New Roman" panose="02020603050405020304" pitchFamily="18" charset="0"/>
                <a:ea typeface="Times New Roman" panose="02020603050405020304" pitchFamily="18" charset="0"/>
              </a:rPr>
              <a:t> - 1].</a:t>
            </a:r>
            <a:r>
              <a:rPr lang="it-IT" sz="1800" dirty="0">
                <a:solidFill>
                  <a:schemeClr val="bg1"/>
                </a:solidFill>
                <a:effectLst/>
                <a:latin typeface="Times New Roman" panose="02020603050405020304" pitchFamily="18" charset="0"/>
                <a:ea typeface="Times New Roman" panose="02020603050405020304" pitchFamily="18" charset="0"/>
              </a:rPr>
              <a:t> Nella metrica dell’interesse semplice, la corresponsione del tasso trimestrale del 2,5% corrisponde al tasso annuale ex art. 1284 c.c. del 10% </a:t>
            </a:r>
            <a:r>
              <a:rPr lang="it-IT" sz="1800" i="1" dirty="0">
                <a:solidFill>
                  <a:schemeClr val="bg1"/>
                </a:solidFill>
                <a:effectLst/>
                <a:latin typeface="Times New Roman" panose="02020603050405020304" pitchFamily="18" charset="0"/>
                <a:ea typeface="Times New Roman" panose="02020603050405020304" pitchFamily="18" charset="0"/>
              </a:rPr>
              <a:t>(2,5% x 4 = 10%),</a:t>
            </a:r>
            <a:r>
              <a:rPr lang="it-IT" sz="1800" dirty="0">
                <a:solidFill>
                  <a:schemeClr val="bg1"/>
                </a:solidFill>
                <a:effectLst/>
                <a:latin typeface="Times New Roman" panose="02020603050405020304" pitchFamily="18" charset="0"/>
                <a:ea typeface="Times New Roman" panose="02020603050405020304" pitchFamily="18" charset="0"/>
              </a:rPr>
              <a:t> mentre la capitalizzazione non è consentita, in quanto viola la proporzionalità dell’art. 1284 c.c. e, al tempo stesso, il presidio all’anatocismo.</a:t>
            </a:r>
          </a:p>
          <a:p>
            <a:pPr marL="0" indent="0" algn="just">
              <a:lnSpc>
                <a:spcPts val="3400"/>
              </a:lnSpc>
              <a:spcBef>
                <a:spcPts val="0"/>
              </a:spcBef>
              <a:spcAft>
                <a:spcPts val="0"/>
              </a:spcAft>
              <a:buNone/>
            </a:pPr>
            <a:r>
              <a:rPr lang="it-IT" sz="1800" dirty="0">
                <a:solidFill>
                  <a:schemeClr val="bg1"/>
                </a:solidFill>
                <a:effectLst/>
                <a:latin typeface="Times New Roman" panose="02020603050405020304" pitchFamily="18" charset="0"/>
                <a:ea typeface="Times New Roman" panose="02020603050405020304" pitchFamily="18" charset="0"/>
              </a:rPr>
              <a:t>L’ammontare corrispondente agli interessi capitalizzati periodicamente e liquidati successivamente al termine del finanziamento, non rispetta il criterio di proporzionalità in quanto nel maturare giorno per giorno, dopo il primo periodo, il tasso viene commisurato al montante, cioè a dire, oltre che ‘</a:t>
            </a:r>
            <a:r>
              <a:rPr lang="it-IT" sz="1800" i="1" dirty="0">
                <a:solidFill>
                  <a:schemeClr val="bg1"/>
                </a:solidFill>
                <a:effectLst/>
                <a:latin typeface="Times New Roman" panose="02020603050405020304" pitchFamily="18" charset="0"/>
                <a:ea typeface="Times New Roman" panose="02020603050405020304" pitchFamily="18" charset="0"/>
              </a:rPr>
              <a:t>in ragione della durata del diritto’ </a:t>
            </a:r>
            <a:r>
              <a:rPr lang="it-IT" sz="1800" dirty="0">
                <a:solidFill>
                  <a:schemeClr val="bg1"/>
                </a:solidFill>
                <a:effectLst/>
                <a:latin typeface="Times New Roman" panose="02020603050405020304" pitchFamily="18" charset="0"/>
                <a:ea typeface="Times New Roman" panose="02020603050405020304" pitchFamily="18" charset="0"/>
              </a:rPr>
              <a:t>(obbligazione principale), anche in ragione della durata dell’obbligazione accessoria, contabilmente scaduta e non ancora liquidata.</a:t>
            </a:r>
            <a:endParaRPr lang="it-IT" sz="2000" dirty="0">
              <a:solidFill>
                <a:schemeClr val="bg1"/>
              </a:solidFill>
              <a:effectLst/>
              <a:latin typeface="Times New Roman" panose="02020603050405020304" pitchFamily="18" charset="0"/>
              <a:ea typeface="Times New Roman" panose="02020603050405020304" pitchFamily="18" charset="0"/>
            </a:endParaRPr>
          </a:p>
          <a:p>
            <a:pPr algn="just">
              <a:lnSpc>
                <a:spcPts val="3000"/>
              </a:lnSpc>
              <a:spcBef>
                <a:spcPts val="600"/>
              </a:spcBef>
              <a:spcAft>
                <a:spcPts val="0"/>
              </a:spcAft>
            </a:pPr>
            <a:endParaRPr lang="it-IT" sz="2400" b="1" dirty="0">
              <a:solidFill>
                <a:schemeClr val="bg1"/>
              </a:solidFill>
              <a:latin typeface="Times New Roman" panose="02020603050405020304" pitchFamily="18" charset="0"/>
              <a:cs typeface="Times New Roman" panose="02020603050405020304" pitchFamily="18" charset="0"/>
            </a:endParaRPr>
          </a:p>
        </p:txBody>
      </p:sp>
      <p:sp>
        <p:nvSpPr>
          <p:cNvPr id="9" name="Segnaposto numero diapositiva 8">
            <a:extLst>
              <a:ext uri="{FF2B5EF4-FFF2-40B4-BE49-F238E27FC236}">
                <a16:creationId xmlns:a16="http://schemas.microsoft.com/office/drawing/2014/main" id="{498D1C1D-DF39-49FD-B74E-939B3960F37F}"/>
              </a:ext>
            </a:extLst>
          </p:cNvPr>
          <p:cNvSpPr>
            <a:spLocks noGrp="1"/>
          </p:cNvSpPr>
          <p:nvPr>
            <p:ph type="sldNum" sz="quarter" idx="12"/>
          </p:nvPr>
        </p:nvSpPr>
        <p:spPr>
          <a:xfrm>
            <a:off x="10712089" y="6858000"/>
            <a:ext cx="313874"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A64A939-423D-4594-B35D-D3F318DE9419}" type="slidenum">
              <a:rPr kumimoji="0" lang="it-IT" sz="1200" b="0" i="0" u="none" strike="noStrike" kern="1200" cap="none" spc="0" normalizeH="0" baseline="0" noProof="0" smtClean="0">
                <a:ln>
                  <a:noFill/>
                </a:ln>
                <a:solidFill>
                  <a:srgbClr val="2C2C2C"/>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4</a:t>
            </a:fld>
            <a:endParaRPr kumimoji="0" lang="it-IT" sz="1200" b="0" i="0" u="none" strike="noStrike" kern="1200" cap="none" spc="0" normalizeH="0" baseline="0" noProof="0" dirty="0">
              <a:ln>
                <a:noFill/>
              </a:ln>
              <a:solidFill>
                <a:srgbClr val="2C2C2C"/>
              </a:solidFill>
              <a:effectLst/>
              <a:uLnTx/>
              <a:uFillTx/>
              <a:latin typeface="Corbel" panose="020B0503020204020204"/>
              <a:ea typeface="+mn-ea"/>
              <a:cs typeface="+mn-cs"/>
            </a:endParaRPr>
          </a:p>
        </p:txBody>
      </p:sp>
      <p:pic>
        <p:nvPicPr>
          <p:cNvPr id="5" name="Immagine 4">
            <a:extLst>
              <a:ext uri="{FF2B5EF4-FFF2-40B4-BE49-F238E27FC236}">
                <a16:creationId xmlns:a16="http://schemas.microsoft.com/office/drawing/2014/main" id="{80BE4D9F-F224-4036-BCEB-828EDC10F3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04" y="275281"/>
            <a:ext cx="1905000" cy="876300"/>
          </a:xfrm>
          <a:prstGeom prst="rect">
            <a:avLst/>
          </a:prstGeom>
        </p:spPr>
      </p:pic>
      <p:pic>
        <p:nvPicPr>
          <p:cNvPr id="7" name="Immagine 6">
            <a:extLst>
              <a:ext uri="{FF2B5EF4-FFF2-40B4-BE49-F238E27FC236}">
                <a16:creationId xmlns:a16="http://schemas.microsoft.com/office/drawing/2014/main" id="{5B93959D-27E3-4E92-8BA1-6162F9808B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2993" y="186925"/>
            <a:ext cx="2078131" cy="1053013"/>
          </a:xfrm>
          <a:prstGeom prst="rect">
            <a:avLst/>
          </a:prstGeom>
        </p:spPr>
      </p:pic>
    </p:spTree>
    <p:extLst>
      <p:ext uri="{BB962C8B-B14F-4D97-AF65-F5344CB8AC3E}">
        <p14:creationId xmlns:p14="http://schemas.microsoft.com/office/powerpoint/2010/main" val="2375101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2D043D-4BCD-4A5F-B944-511DD4620E94}"/>
              </a:ext>
            </a:extLst>
          </p:cNvPr>
          <p:cNvSpPr>
            <a:spLocks noGrp="1"/>
          </p:cNvSpPr>
          <p:nvPr>
            <p:ph type="title"/>
          </p:nvPr>
        </p:nvSpPr>
        <p:spPr>
          <a:xfrm>
            <a:off x="1976804" y="275281"/>
            <a:ext cx="8222273" cy="712953"/>
          </a:xfrm>
        </p:spPr>
        <p:txBody>
          <a:bodyPr>
            <a:normAutofit/>
          </a:bodyPr>
          <a:lstStyle/>
          <a:p>
            <a:pPr algn="ctr">
              <a:spcBef>
                <a:spcPts val="0"/>
              </a:spcBef>
            </a:pPr>
            <a:r>
              <a:rPr lang="it-IT" sz="2400" b="1" dirty="0">
                <a:solidFill>
                  <a:schemeClr val="bg1"/>
                </a:solidFill>
              </a:rPr>
              <a:t>LA DEFINIZIONE DELL’OBBLIGAZIONE PRINCIPALE</a:t>
            </a:r>
          </a:p>
        </p:txBody>
      </p:sp>
      <p:sp>
        <p:nvSpPr>
          <p:cNvPr id="3" name="Segnaposto contenuto 2">
            <a:extLst>
              <a:ext uri="{FF2B5EF4-FFF2-40B4-BE49-F238E27FC236}">
                <a16:creationId xmlns:a16="http://schemas.microsoft.com/office/drawing/2014/main" id="{D9F1968B-E722-4B22-9C88-B054F9C07968}"/>
              </a:ext>
            </a:extLst>
          </p:cNvPr>
          <p:cNvSpPr>
            <a:spLocks noGrp="1"/>
          </p:cNvSpPr>
          <p:nvPr>
            <p:ph idx="1"/>
          </p:nvPr>
        </p:nvSpPr>
        <p:spPr>
          <a:xfrm>
            <a:off x="338328" y="1874520"/>
            <a:ext cx="11503152" cy="4708199"/>
          </a:xfrm>
          <a:solidFill>
            <a:schemeClr val="bg2">
              <a:lumMod val="20000"/>
              <a:lumOff val="80000"/>
            </a:schemeClr>
          </a:solidFill>
        </p:spPr>
        <p:txBody>
          <a:bodyPr>
            <a:noAutofit/>
          </a:bodyPr>
          <a:lstStyle/>
          <a:p>
            <a:pPr marL="0" indent="0" algn="just">
              <a:lnSpc>
                <a:spcPts val="3400"/>
              </a:lnSpc>
              <a:spcBef>
                <a:spcPts val="600"/>
              </a:spcBef>
              <a:spcAft>
                <a:spcPts val="0"/>
              </a:spcAft>
              <a:buNone/>
            </a:pPr>
            <a:r>
              <a:rPr lang="it-IT" sz="2200" b="1" dirty="0">
                <a:solidFill>
                  <a:schemeClr val="bg1"/>
                </a:solidFill>
                <a:effectLst/>
                <a:latin typeface="Times New Roman" panose="02020603050405020304" pitchFamily="18" charset="0"/>
                <a:ea typeface="Times New Roman" panose="02020603050405020304" pitchFamily="18" charset="0"/>
              </a:rPr>
              <a:t>10.</a:t>
            </a:r>
            <a:r>
              <a:rPr lang="it-IT" sz="2200" dirty="0">
                <a:solidFill>
                  <a:schemeClr val="bg1"/>
                </a:solidFill>
                <a:effectLst/>
                <a:latin typeface="Times New Roman" panose="02020603050405020304" pitchFamily="18" charset="0"/>
                <a:ea typeface="Times New Roman" panose="02020603050405020304" pitchFamily="18" charset="0"/>
              </a:rPr>
              <a:t> Mentre per un ordinario finanziamento a rimborso unico alla scadenza l’importo dell’obbligazione principale rimane invariato, univocamente determinato per l’intero periodo, nei finanziamenti a rimborso graduale tale importo non rimane costante nel periodo, bensì si modifica, riducendosi nei valori in essere ad ogni scadenza (debito residuo). Gli interessi convenuti, nel prezzo espresso dal tasso ex art. 1284 c.c., si configurano, in termini proporzionali, inizialmente all’importo erogato e successivamente ai valori che residuano dopo i rimborsi periodici convenuti. Di tal guisa l’ammontare degli interessi convenuti si viene a ragguagliare matematicamente all’</a:t>
            </a:r>
            <a:r>
              <a:rPr lang="it-IT" sz="2200" i="1" dirty="0">
                <a:solidFill>
                  <a:schemeClr val="bg1"/>
                </a:solidFill>
                <a:effectLst/>
                <a:latin typeface="Times New Roman" panose="02020603050405020304" pitchFamily="18" charset="0"/>
                <a:ea typeface="Times New Roman" panose="02020603050405020304" pitchFamily="18" charset="0"/>
              </a:rPr>
              <a:t>utilizzo medio annuo del capitale </a:t>
            </a:r>
            <a:r>
              <a:rPr lang="it-IT" sz="2200" dirty="0">
                <a:solidFill>
                  <a:schemeClr val="bg1"/>
                </a:solidFill>
                <a:effectLst/>
                <a:latin typeface="Times New Roman" panose="02020603050405020304" pitchFamily="18" charset="0"/>
                <a:ea typeface="Times New Roman" panose="02020603050405020304" pitchFamily="18" charset="0"/>
              </a:rPr>
              <a:t>[D</a:t>
            </a:r>
            <a:r>
              <a:rPr lang="it-IT" sz="2200" baseline="-25000" dirty="0">
                <a:solidFill>
                  <a:schemeClr val="bg1"/>
                </a:solidFill>
                <a:effectLst/>
                <a:latin typeface="Times New Roman" panose="02020603050405020304" pitchFamily="18" charset="0"/>
                <a:ea typeface="Times New Roman" panose="02020603050405020304" pitchFamily="18" charset="0"/>
              </a:rPr>
              <a:t>m</a:t>
            </a:r>
            <a:r>
              <a:rPr lang="it-IT" sz="2200" dirty="0">
                <a:solidFill>
                  <a:schemeClr val="bg1"/>
                </a:solidFill>
                <a:effectLst/>
                <a:latin typeface="Times New Roman" panose="02020603050405020304" pitchFamily="18" charset="0"/>
                <a:ea typeface="Times New Roman" panose="02020603050405020304" pitchFamily="18" charset="0"/>
              </a:rPr>
              <a:t> = (D</a:t>
            </a:r>
            <a:r>
              <a:rPr lang="it-IT" sz="2200" baseline="-25000" dirty="0">
                <a:solidFill>
                  <a:schemeClr val="bg1"/>
                </a:solidFill>
                <a:effectLst/>
                <a:latin typeface="Times New Roman" panose="02020603050405020304" pitchFamily="18" charset="0"/>
                <a:ea typeface="Times New Roman" panose="02020603050405020304" pitchFamily="18" charset="0"/>
              </a:rPr>
              <a:t>0</a:t>
            </a:r>
            <a:r>
              <a:rPr lang="it-IT" sz="2200" dirty="0">
                <a:solidFill>
                  <a:schemeClr val="bg1"/>
                </a:solidFill>
                <a:effectLst/>
                <a:latin typeface="Times New Roman" panose="02020603050405020304" pitchFamily="18" charset="0"/>
                <a:ea typeface="Times New Roman" panose="02020603050405020304" pitchFamily="18" charset="0"/>
              </a:rPr>
              <a:t> + D</a:t>
            </a:r>
            <a:r>
              <a:rPr lang="it-IT" sz="2200" baseline="-25000" dirty="0">
                <a:solidFill>
                  <a:schemeClr val="bg1"/>
                </a:solidFill>
                <a:effectLst/>
                <a:latin typeface="Times New Roman" panose="02020603050405020304" pitchFamily="18" charset="0"/>
                <a:ea typeface="Times New Roman" panose="02020603050405020304" pitchFamily="18" charset="0"/>
              </a:rPr>
              <a:t>1</a:t>
            </a:r>
            <a:r>
              <a:rPr lang="it-IT" sz="2200" dirty="0">
                <a:solidFill>
                  <a:schemeClr val="bg1"/>
                </a:solidFill>
                <a:effectLst/>
                <a:latin typeface="Times New Roman" panose="02020603050405020304" pitchFamily="18" charset="0"/>
                <a:ea typeface="Times New Roman" panose="02020603050405020304" pitchFamily="18" charset="0"/>
              </a:rPr>
              <a:t> + D</a:t>
            </a:r>
            <a:r>
              <a:rPr lang="it-IT" sz="2200" baseline="-25000" dirty="0">
                <a:solidFill>
                  <a:schemeClr val="bg1"/>
                </a:solidFill>
                <a:effectLst/>
                <a:latin typeface="Times New Roman" panose="02020603050405020304" pitchFamily="18" charset="0"/>
                <a:ea typeface="Times New Roman" panose="02020603050405020304" pitchFamily="18" charset="0"/>
              </a:rPr>
              <a:t>2</a:t>
            </a:r>
            <a:r>
              <a:rPr lang="it-IT" sz="2200" dirty="0">
                <a:solidFill>
                  <a:schemeClr val="bg1"/>
                </a:solidFill>
                <a:effectLst/>
                <a:latin typeface="Times New Roman" panose="02020603050405020304" pitchFamily="18" charset="0"/>
                <a:ea typeface="Times New Roman" panose="02020603050405020304" pitchFamily="18" charset="0"/>
              </a:rPr>
              <a:t> + … D</a:t>
            </a:r>
            <a:r>
              <a:rPr lang="it-IT" sz="2200" baseline="-25000" dirty="0">
                <a:solidFill>
                  <a:schemeClr val="bg1"/>
                </a:solidFill>
                <a:effectLst/>
                <a:latin typeface="Times New Roman" panose="02020603050405020304" pitchFamily="18" charset="0"/>
                <a:ea typeface="Times New Roman" panose="02020603050405020304" pitchFamily="18" charset="0"/>
              </a:rPr>
              <a:t>n-1</a:t>
            </a:r>
            <a:r>
              <a:rPr lang="it-IT" sz="2200" dirty="0">
                <a:solidFill>
                  <a:schemeClr val="bg1"/>
                </a:solidFill>
                <a:effectLst/>
                <a:latin typeface="Times New Roman" panose="02020603050405020304" pitchFamily="18" charset="0"/>
                <a:ea typeface="Times New Roman" panose="02020603050405020304" pitchFamily="18" charset="0"/>
              </a:rPr>
              <a:t>)/n]</a:t>
            </a:r>
            <a:r>
              <a:rPr lang="it-IT" sz="2200" i="1" dirty="0">
                <a:solidFill>
                  <a:schemeClr val="bg1"/>
                </a:solidFill>
                <a:effectLst/>
                <a:latin typeface="Times New Roman" panose="02020603050405020304" pitchFamily="18" charset="0"/>
                <a:ea typeface="Times New Roman" panose="02020603050405020304" pitchFamily="18" charset="0"/>
              </a:rPr>
              <a:t>,</a:t>
            </a:r>
            <a:r>
              <a:rPr lang="it-IT" sz="2200" dirty="0">
                <a:solidFill>
                  <a:schemeClr val="bg1"/>
                </a:solidFill>
                <a:effectLst/>
                <a:latin typeface="Times New Roman" panose="02020603050405020304" pitchFamily="18" charset="0"/>
                <a:ea typeface="Times New Roman" panose="02020603050405020304" pitchFamily="18" charset="0"/>
              </a:rPr>
              <a:t> espressione di sintesi sulla quale si appunta l’equilibrio stesso del contratto espresso dal tasso ex art. 1284 c.c. (tasso = monte interessi / </a:t>
            </a:r>
            <a:r>
              <a:rPr lang="it-IT" sz="2200" i="1" dirty="0">
                <a:solidFill>
                  <a:schemeClr val="bg1"/>
                </a:solidFill>
                <a:effectLst/>
                <a:latin typeface="Times New Roman" panose="02020603050405020304" pitchFamily="18" charset="0"/>
                <a:ea typeface="Times New Roman" panose="02020603050405020304" pitchFamily="18" charset="0"/>
              </a:rPr>
              <a:t>utilizzo medio periodale del capitale</a:t>
            </a:r>
            <a:r>
              <a:rPr lang="it-IT" sz="2200" dirty="0">
                <a:solidFill>
                  <a:schemeClr val="bg1"/>
                </a:solidFill>
                <a:effectLst/>
                <a:latin typeface="Times New Roman" panose="02020603050405020304" pitchFamily="18" charset="0"/>
                <a:ea typeface="Times New Roman" panose="02020603050405020304" pitchFamily="18" charset="0"/>
              </a:rPr>
              <a:t> x anni).</a:t>
            </a:r>
          </a:p>
          <a:p>
            <a:pPr algn="just">
              <a:lnSpc>
                <a:spcPts val="3000"/>
              </a:lnSpc>
              <a:spcBef>
                <a:spcPts val="600"/>
              </a:spcBef>
              <a:spcAft>
                <a:spcPts val="0"/>
              </a:spcAft>
            </a:pPr>
            <a:endParaRPr lang="it-IT" sz="2400" b="1" dirty="0">
              <a:solidFill>
                <a:schemeClr val="bg1"/>
              </a:solidFill>
              <a:latin typeface="Times New Roman" panose="02020603050405020304" pitchFamily="18" charset="0"/>
              <a:cs typeface="Times New Roman" panose="02020603050405020304" pitchFamily="18" charset="0"/>
            </a:endParaRPr>
          </a:p>
        </p:txBody>
      </p:sp>
      <p:sp>
        <p:nvSpPr>
          <p:cNvPr id="9" name="Segnaposto numero diapositiva 8">
            <a:extLst>
              <a:ext uri="{FF2B5EF4-FFF2-40B4-BE49-F238E27FC236}">
                <a16:creationId xmlns:a16="http://schemas.microsoft.com/office/drawing/2014/main" id="{498D1C1D-DF39-49FD-B74E-939B3960F37F}"/>
              </a:ext>
            </a:extLst>
          </p:cNvPr>
          <p:cNvSpPr>
            <a:spLocks noGrp="1"/>
          </p:cNvSpPr>
          <p:nvPr>
            <p:ph type="sldNum" sz="quarter" idx="12"/>
          </p:nvPr>
        </p:nvSpPr>
        <p:spPr>
          <a:xfrm>
            <a:off x="10712089" y="6858000"/>
            <a:ext cx="313874"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A64A939-423D-4594-B35D-D3F318DE9419}" type="slidenum">
              <a:rPr kumimoji="0" lang="it-IT" sz="1200" b="0" i="0" u="none" strike="noStrike" kern="1200" cap="none" spc="0" normalizeH="0" baseline="0" noProof="0" smtClean="0">
                <a:ln>
                  <a:noFill/>
                </a:ln>
                <a:solidFill>
                  <a:srgbClr val="2C2C2C"/>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5</a:t>
            </a:fld>
            <a:endParaRPr kumimoji="0" lang="it-IT" sz="1200" b="0" i="0" u="none" strike="noStrike" kern="1200" cap="none" spc="0" normalizeH="0" baseline="0" noProof="0" dirty="0">
              <a:ln>
                <a:noFill/>
              </a:ln>
              <a:solidFill>
                <a:srgbClr val="2C2C2C"/>
              </a:solidFill>
              <a:effectLst/>
              <a:uLnTx/>
              <a:uFillTx/>
              <a:latin typeface="Corbel" panose="020B0503020204020204"/>
              <a:ea typeface="+mn-ea"/>
              <a:cs typeface="+mn-cs"/>
            </a:endParaRPr>
          </a:p>
        </p:txBody>
      </p:sp>
      <p:pic>
        <p:nvPicPr>
          <p:cNvPr id="5" name="Immagine 4">
            <a:extLst>
              <a:ext uri="{FF2B5EF4-FFF2-40B4-BE49-F238E27FC236}">
                <a16:creationId xmlns:a16="http://schemas.microsoft.com/office/drawing/2014/main" id="{80BE4D9F-F224-4036-BCEB-828EDC10F3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04" y="275281"/>
            <a:ext cx="1905000" cy="876300"/>
          </a:xfrm>
          <a:prstGeom prst="rect">
            <a:avLst/>
          </a:prstGeom>
        </p:spPr>
      </p:pic>
      <p:pic>
        <p:nvPicPr>
          <p:cNvPr id="7" name="Immagine 6">
            <a:extLst>
              <a:ext uri="{FF2B5EF4-FFF2-40B4-BE49-F238E27FC236}">
                <a16:creationId xmlns:a16="http://schemas.microsoft.com/office/drawing/2014/main" id="{5B93959D-27E3-4E92-8BA1-6162F9808B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2993" y="186925"/>
            <a:ext cx="2078131" cy="1053013"/>
          </a:xfrm>
          <a:prstGeom prst="rect">
            <a:avLst/>
          </a:prstGeom>
        </p:spPr>
      </p:pic>
    </p:spTree>
    <p:extLst>
      <p:ext uri="{BB962C8B-B14F-4D97-AF65-F5344CB8AC3E}">
        <p14:creationId xmlns:p14="http://schemas.microsoft.com/office/powerpoint/2010/main" val="3137879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2D043D-4BCD-4A5F-B944-511DD4620E94}"/>
              </a:ext>
            </a:extLst>
          </p:cNvPr>
          <p:cNvSpPr>
            <a:spLocks noGrp="1"/>
          </p:cNvSpPr>
          <p:nvPr>
            <p:ph type="title"/>
          </p:nvPr>
        </p:nvSpPr>
        <p:spPr>
          <a:xfrm>
            <a:off x="1976804" y="275281"/>
            <a:ext cx="8222273" cy="712953"/>
          </a:xfrm>
        </p:spPr>
        <p:txBody>
          <a:bodyPr>
            <a:normAutofit/>
          </a:bodyPr>
          <a:lstStyle/>
          <a:p>
            <a:pPr algn="ctr">
              <a:spcBef>
                <a:spcPts val="0"/>
              </a:spcBef>
            </a:pPr>
            <a:r>
              <a:rPr lang="it-IT" sz="2400" b="1" dirty="0">
                <a:solidFill>
                  <a:schemeClr val="bg1"/>
                </a:solidFill>
              </a:rPr>
              <a:t>LA DEFINIZIONE DELL’OBBLIGAZIONE PRINCIPALE</a:t>
            </a:r>
          </a:p>
        </p:txBody>
      </p:sp>
      <p:sp>
        <p:nvSpPr>
          <p:cNvPr id="3" name="Segnaposto contenuto 2">
            <a:extLst>
              <a:ext uri="{FF2B5EF4-FFF2-40B4-BE49-F238E27FC236}">
                <a16:creationId xmlns:a16="http://schemas.microsoft.com/office/drawing/2014/main" id="{D9F1968B-E722-4B22-9C88-B054F9C07968}"/>
              </a:ext>
            </a:extLst>
          </p:cNvPr>
          <p:cNvSpPr>
            <a:spLocks noGrp="1"/>
          </p:cNvSpPr>
          <p:nvPr>
            <p:ph idx="1"/>
          </p:nvPr>
        </p:nvSpPr>
        <p:spPr>
          <a:xfrm>
            <a:off x="0" y="1856232"/>
            <a:ext cx="12171124" cy="5001768"/>
          </a:xfrm>
          <a:solidFill>
            <a:schemeClr val="bg2">
              <a:lumMod val="20000"/>
              <a:lumOff val="80000"/>
            </a:schemeClr>
          </a:solidFill>
        </p:spPr>
        <p:txBody>
          <a:bodyPr>
            <a:noAutofit/>
          </a:bodyPr>
          <a:lstStyle/>
          <a:p>
            <a:pPr marL="0" indent="0" algn="just">
              <a:lnSpc>
                <a:spcPts val="3000"/>
              </a:lnSpc>
              <a:spcBef>
                <a:spcPts val="600"/>
              </a:spcBef>
              <a:spcAft>
                <a:spcPts val="1200"/>
              </a:spcAft>
              <a:buNone/>
            </a:pPr>
            <a:r>
              <a:rPr lang="it-IT" sz="2200" b="1" dirty="0">
                <a:solidFill>
                  <a:srgbClr val="000000"/>
                </a:solidFill>
                <a:effectLst/>
                <a:latin typeface="Times New Roman" panose="02020603050405020304" pitchFamily="18" charset="0"/>
                <a:ea typeface="Times New Roman" panose="02020603050405020304" pitchFamily="18" charset="0"/>
              </a:rPr>
              <a:t>14.  </a:t>
            </a:r>
            <a:r>
              <a:rPr lang="it-IT" sz="2200" dirty="0">
                <a:solidFill>
                  <a:srgbClr val="000000"/>
                </a:solidFill>
                <a:effectLst/>
                <a:latin typeface="Times New Roman" panose="02020603050405020304" pitchFamily="18" charset="0"/>
                <a:ea typeface="Times New Roman" panose="02020603050405020304" pitchFamily="18" charset="0"/>
              </a:rPr>
              <a:t>Risulta evidente che, per un contratto pattuito nel medesimo finanziamento iniziale e nel medesimo flusso di rate - che include, quindi, una stessa </a:t>
            </a:r>
            <a:r>
              <a:rPr lang="it-IT" sz="2200" i="1" dirty="0">
                <a:solidFill>
                  <a:srgbClr val="000000"/>
                </a:solidFill>
                <a:effectLst/>
                <a:latin typeface="Times New Roman" panose="02020603050405020304" pitchFamily="18" charset="0"/>
                <a:ea typeface="Times New Roman" panose="02020603050405020304" pitchFamily="18" charset="0"/>
              </a:rPr>
              <a:t>spettanza </a:t>
            </a:r>
            <a:r>
              <a:rPr lang="it-IT" sz="2200" dirty="0">
                <a:solidFill>
                  <a:srgbClr val="000000"/>
                </a:solidFill>
                <a:effectLst/>
                <a:latin typeface="Times New Roman" panose="02020603050405020304" pitchFamily="18" charset="0"/>
                <a:ea typeface="Times New Roman" panose="02020603050405020304" pitchFamily="18" charset="0"/>
              </a:rPr>
              <a:t>degli interessi - a rimborsi diversi, esprimenti una differente velocità (Tav. 1 e 2), corrispondono prezzi ex art. 1284 c.c. diversi, mentre a rimborsi diversi, ma esprimenti la medesima velocità di rimborso (Tav. 3), corrisponde il medesimo prezzo ex art. 1284 c.c.</a:t>
            </a:r>
            <a:endParaRPr lang="it-IT" sz="2200" dirty="0">
              <a:solidFill>
                <a:schemeClr val="bg1"/>
              </a:solidFill>
              <a:effectLst/>
              <a:latin typeface="Times New Roman" panose="02020603050405020304" pitchFamily="18" charset="0"/>
              <a:ea typeface="Times New Roman" panose="02020603050405020304" pitchFamily="18" charset="0"/>
            </a:endParaRPr>
          </a:p>
          <a:p>
            <a:pPr marL="0" indent="0" algn="just">
              <a:lnSpc>
                <a:spcPts val="3000"/>
              </a:lnSpc>
              <a:spcBef>
                <a:spcPts val="600"/>
              </a:spcBef>
              <a:spcAft>
                <a:spcPts val="0"/>
              </a:spcAft>
              <a:buNone/>
            </a:pPr>
            <a:r>
              <a:rPr lang="it-IT" sz="2200" b="1" dirty="0">
                <a:solidFill>
                  <a:schemeClr val="bg1"/>
                </a:solidFill>
                <a:effectLst/>
                <a:latin typeface="Times New Roman" panose="02020603050405020304" pitchFamily="18" charset="0"/>
                <a:ea typeface="Times New Roman" panose="02020603050405020304" pitchFamily="18" charset="0"/>
              </a:rPr>
              <a:t>Nei finanziamenti ad ammortamento graduale per la definizione univoca dell’obbligazione accessoria degli interessi, rimane determinante la pattuizione, sia della velocità di produzione/maturazione degli interessi espressa dal tasso ex art. 1284 c.c., sia della velocità di rimborso del capitale, espressa dai rimborsi periodali del capitale che definiscono l’</a:t>
            </a:r>
            <a:r>
              <a:rPr lang="it-IT" sz="2200" b="1" i="1" dirty="0">
                <a:solidFill>
                  <a:schemeClr val="bg1"/>
                </a:solidFill>
                <a:effectLst/>
                <a:latin typeface="Times New Roman" panose="02020603050405020304" pitchFamily="18" charset="0"/>
                <a:ea typeface="Times New Roman" panose="02020603050405020304" pitchFamily="18" charset="0"/>
              </a:rPr>
              <a:t>utilizzo medio periodale del capitale, </a:t>
            </a:r>
            <a:r>
              <a:rPr lang="it-IT" sz="2200" b="1" dirty="0">
                <a:solidFill>
                  <a:schemeClr val="bg1"/>
                </a:solidFill>
                <a:effectLst/>
                <a:latin typeface="Times New Roman" panose="02020603050405020304" pitchFamily="18" charset="0"/>
                <a:ea typeface="Times New Roman" panose="02020603050405020304" pitchFamily="18" charset="0"/>
              </a:rPr>
              <a:t>senza il quale risulterebbe, matematicamente, indeterminato il tasso convenzionale (tasso ex art. 1284 c.c. = obbligazione accessoria / </a:t>
            </a:r>
            <a:r>
              <a:rPr lang="it-IT" sz="2200" b="1" i="1" dirty="0">
                <a:solidFill>
                  <a:schemeClr val="bg1"/>
                </a:solidFill>
                <a:effectLst/>
                <a:latin typeface="Times New Roman" panose="02020603050405020304" pitchFamily="18" charset="0"/>
                <a:ea typeface="Times New Roman" panose="02020603050405020304" pitchFamily="18" charset="0"/>
              </a:rPr>
              <a:t>utilizzo medio periodale del capitale</a:t>
            </a:r>
            <a:r>
              <a:rPr lang="it-IT" sz="2200" b="1" dirty="0">
                <a:solidFill>
                  <a:schemeClr val="bg1"/>
                </a:solidFill>
                <a:effectLst/>
                <a:latin typeface="Times New Roman" panose="02020603050405020304" pitchFamily="18" charset="0"/>
                <a:ea typeface="Times New Roman" panose="02020603050405020304" pitchFamily="18" charset="0"/>
              </a:rPr>
              <a:t> x n).</a:t>
            </a:r>
            <a:r>
              <a:rPr lang="it-IT" sz="2200" b="1" baseline="30000" dirty="0">
                <a:solidFill>
                  <a:schemeClr val="bg1"/>
                </a:solidFill>
                <a:effectLst/>
                <a:latin typeface="Times New Roman" panose="02020603050405020304" pitchFamily="18" charset="0"/>
                <a:ea typeface="Times New Roman" panose="02020603050405020304" pitchFamily="18" charset="0"/>
              </a:rPr>
              <a:t> </a:t>
            </a:r>
            <a:endParaRPr lang="it-IT" sz="2200" b="1" dirty="0">
              <a:solidFill>
                <a:schemeClr val="bg1"/>
              </a:solidFill>
              <a:effectLst/>
              <a:latin typeface="Times New Roman" panose="02020603050405020304" pitchFamily="18" charset="0"/>
              <a:ea typeface="Times New Roman" panose="02020603050405020304" pitchFamily="18" charset="0"/>
            </a:endParaRPr>
          </a:p>
          <a:p>
            <a:pPr algn="just">
              <a:lnSpc>
                <a:spcPts val="3000"/>
              </a:lnSpc>
              <a:spcBef>
                <a:spcPts val="600"/>
              </a:spcBef>
              <a:spcAft>
                <a:spcPts val="0"/>
              </a:spcAft>
            </a:pPr>
            <a:endParaRPr lang="it-IT" sz="2400" b="1" dirty="0">
              <a:solidFill>
                <a:schemeClr val="bg1"/>
              </a:solidFill>
              <a:latin typeface="Times New Roman" panose="02020603050405020304" pitchFamily="18" charset="0"/>
              <a:cs typeface="Times New Roman" panose="02020603050405020304" pitchFamily="18" charset="0"/>
            </a:endParaRPr>
          </a:p>
        </p:txBody>
      </p:sp>
      <p:sp>
        <p:nvSpPr>
          <p:cNvPr id="9" name="Segnaposto numero diapositiva 8">
            <a:extLst>
              <a:ext uri="{FF2B5EF4-FFF2-40B4-BE49-F238E27FC236}">
                <a16:creationId xmlns:a16="http://schemas.microsoft.com/office/drawing/2014/main" id="{498D1C1D-DF39-49FD-B74E-939B3960F37F}"/>
              </a:ext>
            </a:extLst>
          </p:cNvPr>
          <p:cNvSpPr>
            <a:spLocks noGrp="1"/>
          </p:cNvSpPr>
          <p:nvPr>
            <p:ph type="sldNum" sz="quarter" idx="12"/>
          </p:nvPr>
        </p:nvSpPr>
        <p:spPr>
          <a:xfrm>
            <a:off x="10712089" y="6858000"/>
            <a:ext cx="313874"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A64A939-423D-4594-B35D-D3F318DE9419}" type="slidenum">
              <a:rPr kumimoji="0" lang="it-IT" sz="1200" b="0" i="0" u="none" strike="noStrike" kern="1200" cap="none" spc="0" normalizeH="0" baseline="0" noProof="0" smtClean="0">
                <a:ln>
                  <a:noFill/>
                </a:ln>
                <a:solidFill>
                  <a:srgbClr val="2C2C2C"/>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6</a:t>
            </a:fld>
            <a:endParaRPr kumimoji="0" lang="it-IT" sz="1200" b="0" i="0" u="none" strike="noStrike" kern="1200" cap="none" spc="0" normalizeH="0" baseline="0" noProof="0" dirty="0">
              <a:ln>
                <a:noFill/>
              </a:ln>
              <a:solidFill>
                <a:srgbClr val="2C2C2C"/>
              </a:solidFill>
              <a:effectLst/>
              <a:uLnTx/>
              <a:uFillTx/>
              <a:latin typeface="Corbel" panose="020B0503020204020204"/>
              <a:ea typeface="+mn-ea"/>
              <a:cs typeface="+mn-cs"/>
            </a:endParaRPr>
          </a:p>
        </p:txBody>
      </p:sp>
      <p:pic>
        <p:nvPicPr>
          <p:cNvPr id="5" name="Immagine 4">
            <a:extLst>
              <a:ext uri="{FF2B5EF4-FFF2-40B4-BE49-F238E27FC236}">
                <a16:creationId xmlns:a16="http://schemas.microsoft.com/office/drawing/2014/main" id="{80BE4D9F-F224-4036-BCEB-828EDC10F3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04" y="275281"/>
            <a:ext cx="1905000" cy="876300"/>
          </a:xfrm>
          <a:prstGeom prst="rect">
            <a:avLst/>
          </a:prstGeom>
        </p:spPr>
      </p:pic>
      <p:pic>
        <p:nvPicPr>
          <p:cNvPr id="7" name="Immagine 6">
            <a:extLst>
              <a:ext uri="{FF2B5EF4-FFF2-40B4-BE49-F238E27FC236}">
                <a16:creationId xmlns:a16="http://schemas.microsoft.com/office/drawing/2014/main" id="{5B93959D-27E3-4E92-8BA1-6162F9808B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2993" y="186925"/>
            <a:ext cx="2078131" cy="1053013"/>
          </a:xfrm>
          <a:prstGeom prst="rect">
            <a:avLst/>
          </a:prstGeom>
        </p:spPr>
      </p:pic>
    </p:spTree>
    <p:extLst>
      <p:ext uri="{BB962C8B-B14F-4D97-AF65-F5344CB8AC3E}">
        <p14:creationId xmlns:p14="http://schemas.microsoft.com/office/powerpoint/2010/main" val="1727160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2D043D-4BCD-4A5F-B944-511DD4620E94}"/>
              </a:ext>
            </a:extLst>
          </p:cNvPr>
          <p:cNvSpPr>
            <a:spLocks noGrp="1"/>
          </p:cNvSpPr>
          <p:nvPr>
            <p:ph type="title"/>
          </p:nvPr>
        </p:nvSpPr>
        <p:spPr>
          <a:xfrm>
            <a:off x="1976804" y="275281"/>
            <a:ext cx="8222273" cy="712953"/>
          </a:xfrm>
        </p:spPr>
        <p:txBody>
          <a:bodyPr>
            <a:normAutofit/>
          </a:bodyPr>
          <a:lstStyle/>
          <a:p>
            <a:pPr algn="ctr">
              <a:spcBef>
                <a:spcPts val="0"/>
              </a:spcBef>
            </a:pPr>
            <a:r>
              <a:rPr lang="it-IT" sz="2400" b="1" dirty="0">
                <a:solidFill>
                  <a:schemeClr val="bg1"/>
                </a:solidFill>
              </a:rPr>
              <a:t>LA DEFINIZIONE DELL’OBBLIGAZIONE PRINCIPALE</a:t>
            </a:r>
          </a:p>
        </p:txBody>
      </p:sp>
      <p:sp>
        <p:nvSpPr>
          <p:cNvPr id="3" name="Segnaposto contenuto 2">
            <a:extLst>
              <a:ext uri="{FF2B5EF4-FFF2-40B4-BE49-F238E27FC236}">
                <a16:creationId xmlns:a16="http://schemas.microsoft.com/office/drawing/2014/main" id="{D9F1968B-E722-4B22-9C88-B054F9C07968}"/>
              </a:ext>
            </a:extLst>
          </p:cNvPr>
          <p:cNvSpPr>
            <a:spLocks noGrp="1"/>
          </p:cNvSpPr>
          <p:nvPr>
            <p:ph idx="1"/>
          </p:nvPr>
        </p:nvSpPr>
        <p:spPr>
          <a:xfrm>
            <a:off x="71804" y="1874520"/>
            <a:ext cx="11943412" cy="4895123"/>
          </a:xfrm>
          <a:solidFill>
            <a:schemeClr val="bg2">
              <a:lumMod val="20000"/>
              <a:lumOff val="80000"/>
            </a:schemeClr>
          </a:solidFill>
        </p:spPr>
        <p:txBody>
          <a:bodyPr>
            <a:noAutofit/>
          </a:bodyPr>
          <a:lstStyle/>
          <a:p>
            <a:pPr indent="0" algn="just">
              <a:lnSpc>
                <a:spcPts val="3300"/>
              </a:lnSpc>
              <a:spcBef>
                <a:spcPts val="0"/>
              </a:spcBef>
              <a:spcAft>
                <a:spcPts val="0"/>
              </a:spcAft>
              <a:buNone/>
            </a:pPr>
            <a:r>
              <a:rPr lang="it-IT" sz="2000" b="1" dirty="0">
                <a:solidFill>
                  <a:schemeClr val="bg1"/>
                </a:solidFill>
                <a:effectLst/>
                <a:latin typeface="Times New Roman" panose="02020603050405020304" pitchFamily="18" charset="0"/>
                <a:ea typeface="Times New Roman" panose="02020603050405020304" pitchFamily="18" charset="0"/>
              </a:rPr>
              <a:t>15.</a:t>
            </a:r>
            <a:r>
              <a:rPr lang="it-IT" sz="2000" dirty="0">
                <a:solidFill>
                  <a:schemeClr val="bg1"/>
                </a:solidFill>
                <a:effectLst/>
                <a:latin typeface="Times New Roman" panose="02020603050405020304" pitchFamily="18" charset="0"/>
                <a:ea typeface="Times New Roman" panose="02020603050405020304" pitchFamily="18" charset="0"/>
              </a:rPr>
              <a:t> Se la pattuizione è conformata, oltre che sul prezzo espresso dal tasso ex art. 1284 c.c., direttamente sul valore dei </a:t>
            </a:r>
            <a:r>
              <a:rPr lang="it-IT" sz="2000" u="sng" dirty="0">
                <a:solidFill>
                  <a:schemeClr val="bg1"/>
                </a:solidFill>
                <a:effectLst/>
                <a:latin typeface="Times New Roman" panose="02020603050405020304" pitchFamily="18" charset="0"/>
                <a:ea typeface="Times New Roman" panose="02020603050405020304" pitchFamily="18" charset="0"/>
              </a:rPr>
              <a:t>rimborsi del capitale (in particolare costanti, come nell’ammortamento all’italiana</a:t>
            </a:r>
            <a:r>
              <a:rPr lang="it-IT" sz="2000" dirty="0">
                <a:solidFill>
                  <a:schemeClr val="bg1"/>
                </a:solidFill>
                <a:effectLst/>
                <a:latin typeface="Times New Roman" panose="02020603050405020304" pitchFamily="18" charset="0"/>
                <a:ea typeface="Times New Roman" panose="02020603050405020304" pitchFamily="18" charset="0"/>
              </a:rPr>
              <a:t>), la velocità di rimborso risulta definita; il contratto non riporta alcun importo per la </a:t>
            </a:r>
            <a:r>
              <a:rPr lang="it-IT" sz="2000" i="1" dirty="0">
                <a:solidFill>
                  <a:schemeClr val="bg1"/>
                </a:solidFill>
                <a:effectLst/>
                <a:latin typeface="Times New Roman" panose="02020603050405020304" pitchFamily="18" charset="0"/>
                <a:ea typeface="Times New Roman" panose="02020603050405020304" pitchFamily="18" charset="0"/>
              </a:rPr>
              <a:t>spettanza</a:t>
            </a:r>
            <a:r>
              <a:rPr lang="it-IT" sz="2000" dirty="0">
                <a:solidFill>
                  <a:schemeClr val="bg1"/>
                </a:solidFill>
                <a:effectLst/>
                <a:latin typeface="Times New Roman" panose="02020603050405020304" pitchFamily="18" charset="0"/>
                <a:ea typeface="Times New Roman" panose="02020603050405020304" pitchFamily="18" charset="0"/>
              </a:rPr>
              <a:t> degli interessi pattuiti il cui valore pattuito matura progressivamente nel rapporto proporzionale del tasso convenzionale al capitale che residua dai rimborsi pattuiti, indipendentemente dalle eventuali e distinte modalità con le quali, nell’adempimento, gli interessi, di volta in volta maturati, vengono corrisposti.</a:t>
            </a:r>
          </a:p>
          <a:p>
            <a:pPr algn="just">
              <a:lnSpc>
                <a:spcPts val="3300"/>
              </a:lnSpc>
              <a:spcBef>
                <a:spcPts val="0"/>
              </a:spcBef>
              <a:spcAft>
                <a:spcPts val="0"/>
              </a:spcAft>
            </a:pPr>
            <a:r>
              <a:rPr lang="it-IT" sz="2000" dirty="0">
                <a:solidFill>
                  <a:schemeClr val="bg1"/>
                </a:solidFill>
                <a:effectLst/>
                <a:latin typeface="Times New Roman" panose="02020603050405020304" pitchFamily="18" charset="0"/>
                <a:ea typeface="Times New Roman" panose="02020603050405020304" pitchFamily="18" charset="0"/>
              </a:rPr>
              <a:t>Se la pattuizione è conformata, oltre che sul prezzo espresso dal tasso ex art. 1284 c.c., sul valore delle </a:t>
            </a:r>
            <a:r>
              <a:rPr lang="it-IT" sz="2000" u="sng" dirty="0">
                <a:solidFill>
                  <a:schemeClr val="bg1"/>
                </a:solidFill>
                <a:effectLst/>
                <a:latin typeface="Times New Roman" panose="02020603050405020304" pitchFamily="18" charset="0"/>
                <a:ea typeface="Times New Roman" panose="02020603050405020304" pitchFamily="18" charset="0"/>
              </a:rPr>
              <a:t>rate (in particolare costanti, come nell’ammortamento alla francese),</a:t>
            </a:r>
            <a:r>
              <a:rPr lang="it-IT" sz="2000" dirty="0">
                <a:solidFill>
                  <a:schemeClr val="bg1"/>
                </a:solidFill>
                <a:effectLst/>
                <a:latin typeface="Times New Roman" panose="02020603050405020304" pitchFamily="18" charset="0"/>
                <a:ea typeface="Times New Roman" panose="02020603050405020304" pitchFamily="18" charset="0"/>
              </a:rPr>
              <a:t> in assenza di un esplicito assenso su un diverso criterio di rimborso del capitale, la proporzionalità corrispondente al dettato degli artt. 821 c.c. e 1284 c.c. rimane dettata dalla </a:t>
            </a:r>
            <a:r>
              <a:rPr lang="it-IT" sz="2000" i="1" dirty="0">
                <a:solidFill>
                  <a:schemeClr val="bg1"/>
                </a:solidFill>
                <a:effectLst/>
                <a:latin typeface="Times New Roman" panose="02020603050405020304" pitchFamily="18" charset="0"/>
                <a:ea typeface="Times New Roman" panose="02020603050405020304" pitchFamily="18" charset="0"/>
              </a:rPr>
              <a:t>spettanza </a:t>
            </a:r>
            <a:r>
              <a:rPr lang="it-IT" sz="2000" dirty="0">
                <a:solidFill>
                  <a:schemeClr val="bg1"/>
                </a:solidFill>
                <a:effectLst/>
                <a:latin typeface="Times New Roman" panose="02020603050405020304" pitchFamily="18" charset="0"/>
                <a:ea typeface="Times New Roman" panose="02020603050405020304" pitchFamily="18" charset="0"/>
              </a:rPr>
              <a:t>degli interessi inclusi nelle rate definite dalla matematica in regime semplice, con riferimento ai rimborsi che, univocamente, corrispondono a tale regime (Tav. 1.A). </a:t>
            </a:r>
          </a:p>
          <a:p>
            <a:pPr algn="just">
              <a:lnSpc>
                <a:spcPts val="3000"/>
              </a:lnSpc>
              <a:spcBef>
                <a:spcPts val="600"/>
              </a:spcBef>
              <a:spcAft>
                <a:spcPts val="0"/>
              </a:spcAft>
            </a:pPr>
            <a:endParaRPr lang="it-IT" sz="2400" b="1" dirty="0">
              <a:solidFill>
                <a:schemeClr val="bg1"/>
              </a:solidFill>
              <a:latin typeface="Times New Roman" panose="02020603050405020304" pitchFamily="18" charset="0"/>
              <a:cs typeface="Times New Roman" panose="02020603050405020304" pitchFamily="18" charset="0"/>
            </a:endParaRPr>
          </a:p>
        </p:txBody>
      </p:sp>
      <p:sp>
        <p:nvSpPr>
          <p:cNvPr id="9" name="Segnaposto numero diapositiva 8">
            <a:extLst>
              <a:ext uri="{FF2B5EF4-FFF2-40B4-BE49-F238E27FC236}">
                <a16:creationId xmlns:a16="http://schemas.microsoft.com/office/drawing/2014/main" id="{498D1C1D-DF39-49FD-B74E-939B3960F37F}"/>
              </a:ext>
            </a:extLst>
          </p:cNvPr>
          <p:cNvSpPr>
            <a:spLocks noGrp="1"/>
          </p:cNvSpPr>
          <p:nvPr>
            <p:ph type="sldNum" sz="quarter" idx="12"/>
          </p:nvPr>
        </p:nvSpPr>
        <p:spPr>
          <a:xfrm>
            <a:off x="10712089" y="6858000"/>
            <a:ext cx="313874"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A64A939-423D-4594-B35D-D3F318DE9419}" type="slidenum">
              <a:rPr kumimoji="0" lang="it-IT" sz="1200" b="0" i="0" u="none" strike="noStrike" kern="1200" cap="none" spc="0" normalizeH="0" baseline="0" noProof="0" smtClean="0">
                <a:ln>
                  <a:noFill/>
                </a:ln>
                <a:solidFill>
                  <a:srgbClr val="2C2C2C"/>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7</a:t>
            </a:fld>
            <a:endParaRPr kumimoji="0" lang="it-IT" sz="1200" b="0" i="0" u="none" strike="noStrike" kern="1200" cap="none" spc="0" normalizeH="0" baseline="0" noProof="0" dirty="0">
              <a:ln>
                <a:noFill/>
              </a:ln>
              <a:solidFill>
                <a:srgbClr val="2C2C2C"/>
              </a:solidFill>
              <a:effectLst/>
              <a:uLnTx/>
              <a:uFillTx/>
              <a:latin typeface="Corbel" panose="020B0503020204020204"/>
              <a:ea typeface="+mn-ea"/>
              <a:cs typeface="+mn-cs"/>
            </a:endParaRPr>
          </a:p>
        </p:txBody>
      </p:sp>
      <p:pic>
        <p:nvPicPr>
          <p:cNvPr id="5" name="Immagine 4">
            <a:extLst>
              <a:ext uri="{FF2B5EF4-FFF2-40B4-BE49-F238E27FC236}">
                <a16:creationId xmlns:a16="http://schemas.microsoft.com/office/drawing/2014/main" id="{80BE4D9F-F224-4036-BCEB-828EDC10F3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04" y="275281"/>
            <a:ext cx="1905000" cy="876300"/>
          </a:xfrm>
          <a:prstGeom prst="rect">
            <a:avLst/>
          </a:prstGeom>
        </p:spPr>
      </p:pic>
      <p:pic>
        <p:nvPicPr>
          <p:cNvPr id="7" name="Immagine 6">
            <a:extLst>
              <a:ext uri="{FF2B5EF4-FFF2-40B4-BE49-F238E27FC236}">
                <a16:creationId xmlns:a16="http://schemas.microsoft.com/office/drawing/2014/main" id="{5B93959D-27E3-4E92-8BA1-6162F9808B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2993" y="186925"/>
            <a:ext cx="2078131" cy="1053013"/>
          </a:xfrm>
          <a:prstGeom prst="rect">
            <a:avLst/>
          </a:prstGeom>
        </p:spPr>
      </p:pic>
    </p:spTree>
    <p:extLst>
      <p:ext uri="{BB962C8B-B14F-4D97-AF65-F5344CB8AC3E}">
        <p14:creationId xmlns:p14="http://schemas.microsoft.com/office/powerpoint/2010/main" val="717105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2D043D-4BCD-4A5F-B944-511DD4620E94}"/>
              </a:ext>
            </a:extLst>
          </p:cNvPr>
          <p:cNvSpPr>
            <a:spLocks noGrp="1"/>
          </p:cNvSpPr>
          <p:nvPr>
            <p:ph type="title"/>
          </p:nvPr>
        </p:nvSpPr>
        <p:spPr>
          <a:xfrm>
            <a:off x="1976804" y="275281"/>
            <a:ext cx="8222273" cy="712953"/>
          </a:xfrm>
        </p:spPr>
        <p:txBody>
          <a:bodyPr>
            <a:normAutofit/>
          </a:bodyPr>
          <a:lstStyle/>
          <a:p>
            <a:pPr algn="ctr">
              <a:spcBef>
                <a:spcPts val="0"/>
              </a:spcBef>
            </a:pPr>
            <a:r>
              <a:rPr lang="it-IT" sz="2400" b="1" dirty="0">
                <a:solidFill>
                  <a:schemeClr val="bg1"/>
                </a:solidFill>
              </a:rPr>
              <a:t>LA PATTUIZIONE </a:t>
            </a:r>
          </a:p>
        </p:txBody>
      </p:sp>
      <p:sp>
        <p:nvSpPr>
          <p:cNvPr id="3" name="Segnaposto contenuto 2">
            <a:extLst>
              <a:ext uri="{FF2B5EF4-FFF2-40B4-BE49-F238E27FC236}">
                <a16:creationId xmlns:a16="http://schemas.microsoft.com/office/drawing/2014/main" id="{D9F1968B-E722-4B22-9C88-B054F9C07968}"/>
              </a:ext>
            </a:extLst>
          </p:cNvPr>
          <p:cNvSpPr>
            <a:spLocks noGrp="1"/>
          </p:cNvSpPr>
          <p:nvPr>
            <p:ph idx="1"/>
          </p:nvPr>
        </p:nvSpPr>
        <p:spPr>
          <a:xfrm>
            <a:off x="0" y="1447800"/>
            <a:ext cx="12171124" cy="5574792"/>
          </a:xfrm>
          <a:solidFill>
            <a:schemeClr val="bg2">
              <a:lumMod val="20000"/>
              <a:lumOff val="80000"/>
            </a:schemeClr>
          </a:solidFill>
        </p:spPr>
        <p:txBody>
          <a:bodyPr>
            <a:noAutofit/>
          </a:bodyPr>
          <a:lstStyle/>
          <a:p>
            <a:pPr marL="0" indent="0" algn="just" fontAlgn="auto" hangingPunct="1">
              <a:lnSpc>
                <a:spcPts val="3400"/>
              </a:lnSpc>
              <a:spcBef>
                <a:spcPts val="0"/>
              </a:spcBef>
              <a:spcAft>
                <a:spcPts val="0"/>
              </a:spcAft>
              <a:buNone/>
            </a:pPr>
            <a:r>
              <a:rPr lang="it-IT" sz="2200" b="1" dirty="0">
                <a:solidFill>
                  <a:schemeClr val="bg1"/>
                </a:solidFill>
                <a:latin typeface="Times New Roman" panose="02020603050405020304" pitchFamily="18" charset="0"/>
                <a:ea typeface="Times New Roman" panose="02020603050405020304" pitchFamily="18" charset="0"/>
              </a:rPr>
              <a:t>20</a:t>
            </a:r>
            <a:r>
              <a:rPr lang="it-IT" sz="2200" b="1" dirty="0">
                <a:solidFill>
                  <a:schemeClr val="bg1"/>
                </a:solidFill>
                <a:effectLst/>
                <a:latin typeface="Times New Roman" panose="02020603050405020304" pitchFamily="18" charset="0"/>
                <a:ea typeface="Times New Roman" panose="02020603050405020304" pitchFamily="18" charset="0"/>
              </a:rPr>
              <a:t>.</a:t>
            </a:r>
            <a:r>
              <a:rPr lang="it-IT" sz="2200" dirty="0">
                <a:solidFill>
                  <a:schemeClr val="bg1"/>
                </a:solidFill>
                <a:effectLst/>
                <a:latin typeface="Times New Roman" panose="02020603050405020304" pitchFamily="18" charset="0"/>
                <a:ea typeface="Times New Roman" panose="02020603050405020304" pitchFamily="18" charset="0"/>
              </a:rPr>
              <a:t> Nella pattuizione della rata, l’impiego del regime semplice risulta, più che coerente, del tutto rifluente dagli artt. 821 e 1284 c.c., oltre che funzionale al rispetto dei presidi posti dall’art. 1283 c.c. e dall’art. 120 TUB, con il calcolo degli interessi sotteso dall’art. 1194 c.c., rivolto alla quota capitale, resa liquida ed esigibile ad ogni scadenza, risultante dall’algoritmo di equivalenza intertemporale espresso dalla matematica nel regime semplice.</a:t>
            </a:r>
          </a:p>
          <a:p>
            <a:pPr marL="0" indent="0" algn="just" fontAlgn="auto" hangingPunct="1">
              <a:lnSpc>
                <a:spcPts val="3400"/>
              </a:lnSpc>
              <a:spcBef>
                <a:spcPts val="0"/>
              </a:spcBef>
              <a:spcAft>
                <a:spcPts val="0"/>
              </a:spcAft>
              <a:buNone/>
            </a:pPr>
            <a:r>
              <a:rPr lang="it-IT" sz="2200" dirty="0">
                <a:solidFill>
                  <a:schemeClr val="bg1"/>
                </a:solidFill>
                <a:effectLst/>
                <a:latin typeface="Times New Roman" panose="02020603050405020304" pitchFamily="18" charset="0"/>
                <a:ea typeface="Times New Roman" panose="02020603050405020304" pitchFamily="18" charset="0"/>
              </a:rPr>
              <a:t>Nei finanziamenti con ammortamento alla francese, nelle modalità ordinariamente adottate dagli intermediari, ancor prima della scelta del criterio di imputazione degli interessi adottato nel piano di ammortamento, la pattuizione della </a:t>
            </a:r>
            <a:r>
              <a:rPr lang="it-IT" sz="2200" i="1" dirty="0">
                <a:solidFill>
                  <a:schemeClr val="bg1"/>
                </a:solidFill>
                <a:effectLst/>
                <a:latin typeface="Times New Roman" panose="02020603050405020304" pitchFamily="18" charset="0"/>
                <a:ea typeface="Times New Roman" panose="02020603050405020304" pitchFamily="18" charset="0"/>
              </a:rPr>
              <a:t>spettanza,</a:t>
            </a:r>
            <a:r>
              <a:rPr lang="it-IT" sz="2200" dirty="0">
                <a:solidFill>
                  <a:schemeClr val="bg1"/>
                </a:solidFill>
                <a:effectLst/>
                <a:latin typeface="Times New Roman" panose="02020603050405020304" pitchFamily="18" charset="0"/>
                <a:ea typeface="Times New Roman" panose="02020603050405020304" pitchFamily="18" charset="0"/>
              </a:rPr>
              <a:t> determinata con la formula dell’interesse composto, esprime la volontà, questa sì giuridica oltre che matematica, di equiparare il capitale finanziato C del tempo t</a:t>
            </a:r>
            <a:r>
              <a:rPr lang="it-IT" sz="2200" baseline="-25000" dirty="0">
                <a:solidFill>
                  <a:schemeClr val="bg1"/>
                </a:solidFill>
                <a:effectLst/>
                <a:latin typeface="Times New Roman" panose="02020603050405020304" pitchFamily="18" charset="0"/>
                <a:ea typeface="Times New Roman" panose="02020603050405020304" pitchFamily="18" charset="0"/>
              </a:rPr>
              <a:t>o</a:t>
            </a:r>
            <a:r>
              <a:rPr lang="it-IT" sz="2200" dirty="0">
                <a:solidFill>
                  <a:schemeClr val="bg1"/>
                </a:solidFill>
                <a:effectLst/>
                <a:latin typeface="Times New Roman" panose="02020603050405020304" pitchFamily="18" charset="0"/>
                <a:ea typeface="Times New Roman" panose="02020603050405020304" pitchFamily="18" charset="0"/>
              </a:rPr>
              <a:t> alla successione dei montanti rimborsati al tempo </a:t>
            </a:r>
            <a:r>
              <a:rPr lang="it-IT" sz="2200" dirty="0" err="1">
                <a:solidFill>
                  <a:schemeClr val="bg1"/>
                </a:solidFill>
                <a:effectLst/>
                <a:latin typeface="Times New Roman" panose="02020603050405020304" pitchFamily="18" charset="0"/>
                <a:ea typeface="Times New Roman" panose="02020603050405020304" pitchFamily="18" charset="0"/>
              </a:rPr>
              <a:t>t</a:t>
            </a:r>
            <a:r>
              <a:rPr lang="it-IT" sz="2200" baseline="-25000" dirty="0" err="1">
                <a:solidFill>
                  <a:schemeClr val="bg1"/>
                </a:solidFill>
                <a:effectLst/>
                <a:latin typeface="Times New Roman" panose="02020603050405020304" pitchFamily="18" charset="0"/>
                <a:ea typeface="Times New Roman" panose="02020603050405020304" pitchFamily="18" charset="0"/>
              </a:rPr>
              <a:t>k</a:t>
            </a:r>
            <a:r>
              <a:rPr lang="it-IT" sz="2200" dirty="0">
                <a:solidFill>
                  <a:schemeClr val="bg1"/>
                </a:solidFill>
                <a:effectLst/>
                <a:latin typeface="Times New Roman" panose="02020603050405020304" pitchFamily="18" charset="0"/>
                <a:ea typeface="Times New Roman" panose="02020603050405020304" pitchFamily="18" charset="0"/>
              </a:rPr>
              <a:t> espressi dalla relazione </a:t>
            </a:r>
            <a:r>
              <a:rPr lang="it-IT" sz="2200" dirty="0" err="1">
                <a:solidFill>
                  <a:schemeClr val="bg1"/>
                </a:solidFill>
                <a:effectLst/>
                <a:latin typeface="Times New Roman" panose="02020603050405020304" pitchFamily="18" charset="0"/>
                <a:ea typeface="Times New Roman" panose="02020603050405020304" pitchFamily="18" charset="0"/>
              </a:rPr>
              <a:t>R</a:t>
            </a:r>
            <a:r>
              <a:rPr lang="it-IT" sz="2200" baseline="-25000" dirty="0" err="1">
                <a:solidFill>
                  <a:schemeClr val="bg1"/>
                </a:solidFill>
                <a:effectLst/>
                <a:latin typeface="Times New Roman" panose="02020603050405020304" pitchFamily="18" charset="0"/>
                <a:ea typeface="Times New Roman" panose="02020603050405020304" pitchFamily="18" charset="0"/>
              </a:rPr>
              <a:t>k</a:t>
            </a:r>
            <a:r>
              <a:rPr lang="it-IT" sz="2200" dirty="0">
                <a:solidFill>
                  <a:schemeClr val="bg1"/>
                </a:solidFill>
                <a:effectLst/>
                <a:latin typeface="Times New Roman" panose="02020603050405020304" pitchFamily="18" charset="0"/>
                <a:ea typeface="Times New Roman" panose="02020603050405020304" pitchFamily="18" charset="0"/>
              </a:rPr>
              <a:t> = </a:t>
            </a:r>
            <a:r>
              <a:rPr lang="it-IT" sz="2200" dirty="0" err="1">
                <a:solidFill>
                  <a:schemeClr val="bg1"/>
                </a:solidFill>
                <a:effectLst/>
                <a:latin typeface="Times New Roman" panose="02020603050405020304" pitchFamily="18" charset="0"/>
                <a:ea typeface="Times New Roman" panose="02020603050405020304" pitchFamily="18" charset="0"/>
              </a:rPr>
              <a:t>C</a:t>
            </a:r>
            <a:r>
              <a:rPr lang="it-IT" sz="2200" baseline="-25000" dirty="0" err="1">
                <a:solidFill>
                  <a:schemeClr val="bg1"/>
                </a:solidFill>
                <a:effectLst/>
                <a:latin typeface="Times New Roman" panose="02020603050405020304" pitchFamily="18" charset="0"/>
                <a:ea typeface="Times New Roman" panose="02020603050405020304" pitchFamily="18" charset="0"/>
              </a:rPr>
              <a:t>k</a:t>
            </a:r>
            <a:r>
              <a:rPr lang="it-IT" sz="2200" baseline="-25000" dirty="0">
                <a:solidFill>
                  <a:schemeClr val="bg1"/>
                </a:solidFill>
                <a:effectLst/>
                <a:latin typeface="Times New Roman" panose="02020603050405020304" pitchFamily="18" charset="0"/>
                <a:ea typeface="Times New Roman" panose="02020603050405020304" pitchFamily="18" charset="0"/>
              </a:rPr>
              <a:t> </a:t>
            </a:r>
            <a:r>
              <a:rPr lang="it-IT" sz="2200" dirty="0">
                <a:solidFill>
                  <a:schemeClr val="bg1"/>
                </a:solidFill>
                <a:effectLst/>
                <a:latin typeface="Times New Roman" panose="02020603050405020304" pitchFamily="18" charset="0"/>
                <a:ea typeface="Times New Roman" panose="02020603050405020304" pitchFamily="18" charset="0"/>
              </a:rPr>
              <a:t>x (1+i)</a:t>
            </a:r>
            <a:r>
              <a:rPr lang="it-IT" sz="2200" baseline="30000" dirty="0">
                <a:solidFill>
                  <a:schemeClr val="bg1"/>
                </a:solidFill>
                <a:effectLst/>
                <a:latin typeface="Times New Roman" panose="02020603050405020304" pitchFamily="18" charset="0"/>
                <a:ea typeface="Times New Roman" panose="02020603050405020304" pitchFamily="18" charset="0"/>
              </a:rPr>
              <a:t>k</a:t>
            </a:r>
            <a:r>
              <a:rPr lang="it-IT" sz="2200" dirty="0">
                <a:solidFill>
                  <a:schemeClr val="bg1"/>
                </a:solidFill>
                <a:effectLst/>
                <a:latin typeface="Times New Roman" panose="02020603050405020304" pitchFamily="18" charset="0"/>
                <a:ea typeface="Times New Roman" panose="02020603050405020304" pitchFamily="18" charset="0"/>
              </a:rPr>
              <a:t>, aspetto giuridicamente consustanziale con la produzione di interessi su interessi, anziché i valori </a:t>
            </a:r>
            <a:r>
              <a:rPr lang="it-IT" sz="2200" dirty="0" err="1">
                <a:solidFill>
                  <a:schemeClr val="bg1"/>
                </a:solidFill>
                <a:effectLst/>
                <a:latin typeface="Times New Roman" panose="02020603050405020304" pitchFamily="18" charset="0"/>
                <a:ea typeface="Times New Roman" panose="02020603050405020304" pitchFamily="18" charset="0"/>
              </a:rPr>
              <a:t>R</a:t>
            </a:r>
            <a:r>
              <a:rPr lang="it-IT" sz="2200" baseline="-25000" dirty="0" err="1">
                <a:solidFill>
                  <a:schemeClr val="bg1"/>
                </a:solidFill>
                <a:effectLst/>
                <a:latin typeface="Times New Roman" panose="02020603050405020304" pitchFamily="18" charset="0"/>
                <a:ea typeface="Times New Roman" panose="02020603050405020304" pitchFamily="18" charset="0"/>
              </a:rPr>
              <a:t>k</a:t>
            </a:r>
            <a:r>
              <a:rPr lang="it-IT" sz="2200" dirty="0">
                <a:solidFill>
                  <a:schemeClr val="bg1"/>
                </a:solidFill>
                <a:effectLst/>
                <a:latin typeface="Times New Roman" panose="02020603050405020304" pitchFamily="18" charset="0"/>
                <a:ea typeface="Times New Roman" panose="02020603050405020304" pitchFamily="18" charset="0"/>
              </a:rPr>
              <a:t> = </a:t>
            </a:r>
            <a:r>
              <a:rPr lang="it-IT" sz="2200" dirty="0" err="1">
                <a:solidFill>
                  <a:schemeClr val="bg1"/>
                </a:solidFill>
                <a:effectLst/>
                <a:latin typeface="Times New Roman" panose="02020603050405020304" pitchFamily="18" charset="0"/>
                <a:ea typeface="Times New Roman" panose="02020603050405020304" pitchFamily="18" charset="0"/>
              </a:rPr>
              <a:t>C</a:t>
            </a:r>
            <a:r>
              <a:rPr lang="it-IT" sz="2200" baseline="-25000" dirty="0" err="1">
                <a:solidFill>
                  <a:schemeClr val="bg1"/>
                </a:solidFill>
                <a:effectLst/>
                <a:latin typeface="Times New Roman" panose="02020603050405020304" pitchFamily="18" charset="0"/>
                <a:ea typeface="Times New Roman" panose="02020603050405020304" pitchFamily="18" charset="0"/>
              </a:rPr>
              <a:t>k</a:t>
            </a:r>
            <a:r>
              <a:rPr lang="it-IT" sz="2200" baseline="-25000" dirty="0">
                <a:solidFill>
                  <a:schemeClr val="bg1"/>
                </a:solidFill>
                <a:effectLst/>
                <a:latin typeface="Times New Roman" panose="02020603050405020304" pitchFamily="18" charset="0"/>
                <a:ea typeface="Times New Roman" panose="02020603050405020304" pitchFamily="18" charset="0"/>
              </a:rPr>
              <a:t> </a:t>
            </a:r>
            <a:r>
              <a:rPr lang="it-IT" sz="2200" dirty="0">
                <a:solidFill>
                  <a:schemeClr val="bg1"/>
                </a:solidFill>
                <a:effectLst/>
                <a:latin typeface="Times New Roman" panose="02020603050405020304" pitchFamily="18" charset="0"/>
                <a:ea typeface="Times New Roman" panose="02020603050405020304" pitchFamily="18" charset="0"/>
              </a:rPr>
              <a:t>x (1+k x i) del regime semplice, che lascerebbero improduttivi gli interessi maturati.</a:t>
            </a:r>
          </a:p>
          <a:p>
            <a:pPr algn="just">
              <a:lnSpc>
                <a:spcPts val="3400"/>
              </a:lnSpc>
              <a:spcBef>
                <a:spcPts val="600"/>
              </a:spcBef>
              <a:spcAft>
                <a:spcPts val="0"/>
              </a:spcAft>
            </a:pPr>
            <a:endParaRPr lang="it-IT" sz="2200" dirty="0">
              <a:solidFill>
                <a:schemeClr val="bg1"/>
              </a:solidFill>
              <a:effectLst/>
              <a:latin typeface="Times New Roman" panose="02020603050405020304" pitchFamily="18" charset="0"/>
              <a:ea typeface="Times New Roman" panose="02020603050405020304" pitchFamily="18" charset="0"/>
            </a:endParaRPr>
          </a:p>
          <a:p>
            <a:pPr algn="just">
              <a:lnSpc>
                <a:spcPts val="3000"/>
              </a:lnSpc>
              <a:spcBef>
                <a:spcPts val="600"/>
              </a:spcBef>
              <a:spcAft>
                <a:spcPts val="0"/>
              </a:spcAft>
            </a:pPr>
            <a:endParaRPr lang="it-IT" sz="2400" b="1" dirty="0">
              <a:solidFill>
                <a:schemeClr val="bg1"/>
              </a:solidFill>
              <a:latin typeface="Times New Roman" panose="02020603050405020304" pitchFamily="18" charset="0"/>
              <a:cs typeface="Times New Roman" panose="02020603050405020304" pitchFamily="18" charset="0"/>
            </a:endParaRPr>
          </a:p>
        </p:txBody>
      </p:sp>
      <p:sp>
        <p:nvSpPr>
          <p:cNvPr id="9" name="Segnaposto numero diapositiva 8">
            <a:extLst>
              <a:ext uri="{FF2B5EF4-FFF2-40B4-BE49-F238E27FC236}">
                <a16:creationId xmlns:a16="http://schemas.microsoft.com/office/drawing/2014/main" id="{498D1C1D-DF39-49FD-B74E-939B3960F37F}"/>
              </a:ext>
            </a:extLst>
          </p:cNvPr>
          <p:cNvSpPr>
            <a:spLocks noGrp="1"/>
          </p:cNvSpPr>
          <p:nvPr>
            <p:ph type="sldNum" sz="quarter" idx="12"/>
          </p:nvPr>
        </p:nvSpPr>
        <p:spPr>
          <a:xfrm>
            <a:off x="10712089" y="6858000"/>
            <a:ext cx="313874" cy="365125"/>
          </a:xfrm>
        </p:spPr>
        <p:txBody>
          <a:bodyPr/>
          <a:lstStyle/>
          <a:p>
            <a:fld id="{BA64A939-423D-4594-B35D-D3F318DE9419}" type="slidenum">
              <a:rPr lang="it-IT" smtClean="0">
                <a:solidFill>
                  <a:schemeClr val="bg1"/>
                </a:solidFill>
              </a:rPr>
              <a:t>8</a:t>
            </a:fld>
            <a:endParaRPr lang="it-IT" dirty="0">
              <a:solidFill>
                <a:schemeClr val="bg1"/>
              </a:solidFill>
            </a:endParaRPr>
          </a:p>
        </p:txBody>
      </p:sp>
      <p:pic>
        <p:nvPicPr>
          <p:cNvPr id="5" name="Immagine 4">
            <a:extLst>
              <a:ext uri="{FF2B5EF4-FFF2-40B4-BE49-F238E27FC236}">
                <a16:creationId xmlns:a16="http://schemas.microsoft.com/office/drawing/2014/main" id="{80BE4D9F-F224-4036-BCEB-828EDC10F3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04" y="275281"/>
            <a:ext cx="1905000" cy="876300"/>
          </a:xfrm>
          <a:prstGeom prst="rect">
            <a:avLst/>
          </a:prstGeom>
        </p:spPr>
      </p:pic>
      <p:pic>
        <p:nvPicPr>
          <p:cNvPr id="7" name="Immagine 6">
            <a:extLst>
              <a:ext uri="{FF2B5EF4-FFF2-40B4-BE49-F238E27FC236}">
                <a16:creationId xmlns:a16="http://schemas.microsoft.com/office/drawing/2014/main" id="{5B93959D-27E3-4E92-8BA1-6162F9808B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2993" y="186925"/>
            <a:ext cx="2078131" cy="1053013"/>
          </a:xfrm>
          <a:prstGeom prst="rect">
            <a:avLst/>
          </a:prstGeom>
        </p:spPr>
      </p:pic>
    </p:spTree>
    <p:extLst>
      <p:ext uri="{BB962C8B-B14F-4D97-AF65-F5344CB8AC3E}">
        <p14:creationId xmlns:p14="http://schemas.microsoft.com/office/powerpoint/2010/main" val="3946186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2D043D-4BCD-4A5F-B944-511DD4620E94}"/>
              </a:ext>
            </a:extLst>
          </p:cNvPr>
          <p:cNvSpPr>
            <a:spLocks noGrp="1"/>
          </p:cNvSpPr>
          <p:nvPr>
            <p:ph type="title"/>
          </p:nvPr>
        </p:nvSpPr>
        <p:spPr>
          <a:xfrm>
            <a:off x="1976804" y="275281"/>
            <a:ext cx="8222273" cy="712953"/>
          </a:xfrm>
        </p:spPr>
        <p:txBody>
          <a:bodyPr>
            <a:normAutofit/>
          </a:bodyPr>
          <a:lstStyle/>
          <a:p>
            <a:pPr algn="ctr">
              <a:spcBef>
                <a:spcPts val="0"/>
              </a:spcBef>
            </a:pPr>
            <a:r>
              <a:rPr lang="it-IT" sz="2800" b="1" dirty="0">
                <a:solidFill>
                  <a:srgbClr val="7030A0"/>
                </a:solidFill>
              </a:rPr>
              <a:t>RIEPILOGO PRECEDENTE INCONTRO  </a:t>
            </a:r>
          </a:p>
        </p:txBody>
      </p:sp>
      <p:sp>
        <p:nvSpPr>
          <p:cNvPr id="3" name="Segnaposto contenuto 2">
            <a:extLst>
              <a:ext uri="{FF2B5EF4-FFF2-40B4-BE49-F238E27FC236}">
                <a16:creationId xmlns:a16="http://schemas.microsoft.com/office/drawing/2014/main" id="{D9F1968B-E722-4B22-9C88-B054F9C07968}"/>
              </a:ext>
            </a:extLst>
          </p:cNvPr>
          <p:cNvSpPr>
            <a:spLocks noGrp="1"/>
          </p:cNvSpPr>
          <p:nvPr>
            <p:ph idx="1"/>
          </p:nvPr>
        </p:nvSpPr>
        <p:spPr>
          <a:xfrm>
            <a:off x="0" y="1328295"/>
            <a:ext cx="12171124" cy="5529705"/>
          </a:xfrm>
          <a:solidFill>
            <a:schemeClr val="bg2">
              <a:lumMod val="20000"/>
              <a:lumOff val="80000"/>
            </a:schemeClr>
          </a:solidFill>
        </p:spPr>
        <p:txBody>
          <a:bodyPr>
            <a:noAutofit/>
          </a:bodyPr>
          <a:lstStyle/>
          <a:p>
            <a:pPr marL="0" indent="0" algn="just">
              <a:lnSpc>
                <a:spcPts val="3000"/>
              </a:lnSpc>
              <a:spcBef>
                <a:spcPts val="0"/>
              </a:spcBef>
              <a:spcAft>
                <a:spcPts val="1200"/>
              </a:spcAft>
              <a:buNone/>
            </a:pPr>
            <a:r>
              <a:rPr lang="it-IT"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16.</a:t>
            </a:r>
            <a:r>
              <a:rPr lang="it-IT" sz="2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it-IT" sz="1800" dirty="0">
                <a:solidFill>
                  <a:srgbClr val="000000"/>
                </a:solidFill>
                <a:effectLst/>
                <a:latin typeface="Times New Roman" panose="02020603050405020304" pitchFamily="18" charset="0"/>
                <a:ea typeface="Times New Roman" panose="02020603050405020304" pitchFamily="18" charset="0"/>
              </a:rPr>
              <a:t>Nelle due tipologie di ammortamento, risulta definita, in modalità diverse, la pattuizione dell’obbligazione principale, completa dei valori periodali, l’una espressa, </a:t>
            </a:r>
            <a:r>
              <a:rPr lang="it-IT" sz="1800" b="1" dirty="0">
                <a:solidFill>
                  <a:srgbClr val="7030A0"/>
                </a:solidFill>
                <a:effectLst/>
                <a:latin typeface="Times New Roman" panose="02020603050405020304" pitchFamily="18" charset="0"/>
                <a:ea typeface="Times New Roman" panose="02020603050405020304" pitchFamily="18" charset="0"/>
              </a:rPr>
              <a:t>in via residuale, dai rimborsi pattuiti</a:t>
            </a:r>
            <a:r>
              <a:rPr lang="it-IT" sz="1800" dirty="0">
                <a:solidFill>
                  <a:srgbClr val="000000"/>
                </a:solidFill>
                <a:effectLst/>
                <a:latin typeface="Times New Roman" panose="02020603050405020304" pitchFamily="18" charset="0"/>
                <a:ea typeface="Times New Roman" panose="02020603050405020304" pitchFamily="18" charset="0"/>
              </a:rPr>
              <a:t>, l’altra espressa, nell’</a:t>
            </a:r>
            <a:r>
              <a:rPr lang="it-IT" sz="1800" b="1" dirty="0">
                <a:solidFill>
                  <a:srgbClr val="7030A0"/>
                </a:solidFill>
                <a:effectLst/>
                <a:latin typeface="Times New Roman" panose="02020603050405020304" pitchFamily="18" charset="0"/>
                <a:ea typeface="Times New Roman" panose="02020603050405020304" pitchFamily="18" charset="0"/>
              </a:rPr>
              <a:t>equivalenza intertemporale </a:t>
            </a:r>
            <a:r>
              <a:rPr lang="it-IT" sz="1800" dirty="0">
                <a:solidFill>
                  <a:srgbClr val="000000"/>
                </a:solidFill>
                <a:effectLst/>
                <a:latin typeface="Times New Roman" panose="02020603050405020304" pitchFamily="18" charset="0"/>
                <a:ea typeface="Times New Roman" panose="02020603050405020304" pitchFamily="18" charset="0"/>
              </a:rPr>
              <a:t>del capitale iniziale alle rate corrisposte alle distinte scadenze.</a:t>
            </a:r>
          </a:p>
          <a:p>
            <a:pPr marL="0" indent="0" algn="just">
              <a:lnSpc>
                <a:spcPts val="3000"/>
              </a:lnSpc>
              <a:spcBef>
                <a:spcPts val="0"/>
              </a:spcBef>
              <a:spcAft>
                <a:spcPts val="1200"/>
              </a:spcAft>
              <a:buNone/>
            </a:pPr>
            <a:endParaRPr lang="it-IT" sz="2000" dirty="0">
              <a:solidFill>
                <a:srgbClr val="000000"/>
              </a:solidFill>
              <a:latin typeface="Times New Roman" panose="02020603050405020304" pitchFamily="18" charset="0"/>
              <a:ea typeface="Times New Roman" panose="02020603050405020304" pitchFamily="18" charset="0"/>
            </a:endParaRPr>
          </a:p>
          <a:p>
            <a:pPr marL="0" indent="0" algn="just">
              <a:lnSpc>
                <a:spcPts val="3000"/>
              </a:lnSpc>
              <a:spcBef>
                <a:spcPts val="0"/>
              </a:spcBef>
              <a:spcAft>
                <a:spcPts val="1200"/>
              </a:spcAft>
              <a:buNone/>
            </a:pPr>
            <a:endParaRPr lang="it-IT" sz="2000" dirty="0">
              <a:solidFill>
                <a:srgbClr val="000000"/>
              </a:solidFill>
              <a:effectLst/>
              <a:latin typeface="Times New Roman" panose="02020603050405020304" pitchFamily="18" charset="0"/>
              <a:ea typeface="Times New Roman" panose="02020603050405020304" pitchFamily="18" charset="0"/>
            </a:endParaRPr>
          </a:p>
          <a:p>
            <a:pPr marL="0" indent="0" algn="just">
              <a:lnSpc>
                <a:spcPts val="2800"/>
              </a:lnSpc>
              <a:spcAft>
                <a:spcPts val="600"/>
              </a:spcAft>
              <a:buNone/>
            </a:pPr>
            <a:r>
              <a:rPr lang="it-IT" sz="1600" dirty="0">
                <a:solidFill>
                  <a:schemeClr val="bg1"/>
                </a:solidFill>
                <a:effectLst/>
                <a:latin typeface="Times New Roman" panose="02020603050405020304" pitchFamily="18" charset="0"/>
                <a:ea typeface="Times New Roman" panose="02020603050405020304" pitchFamily="18" charset="0"/>
              </a:rPr>
              <a:t>Tale distinzione trova un solido conforto e riscontro nella matematica finanziaria. E. Levi, con riferimento, in generale, ai rimborsi graduali di un finanziamento considera due diverse modalità di concordare la pattuizione: i) una forma </a:t>
            </a:r>
            <a:r>
              <a:rPr lang="it-IT" sz="1600" i="1" dirty="0">
                <a:solidFill>
                  <a:schemeClr val="bg1"/>
                </a:solidFill>
                <a:effectLst/>
                <a:latin typeface="Times New Roman" panose="02020603050405020304" pitchFamily="18" charset="0"/>
                <a:ea typeface="Times New Roman" panose="02020603050405020304" pitchFamily="18" charset="0"/>
              </a:rPr>
              <a:t>elementare </a:t>
            </a:r>
            <a:r>
              <a:rPr lang="it-IT" sz="1600" i="1" u="sng" dirty="0">
                <a:solidFill>
                  <a:schemeClr val="bg1"/>
                </a:solidFill>
                <a:effectLst/>
                <a:latin typeface="Times New Roman" panose="02020603050405020304" pitchFamily="18" charset="0"/>
                <a:ea typeface="Times New Roman" panose="02020603050405020304" pitchFamily="18" charset="0"/>
              </a:rPr>
              <a:t>che distingue pagamenti in conto interessi e pagamenti in conto capitale</a:t>
            </a:r>
            <a:r>
              <a:rPr lang="it-IT" sz="1600" dirty="0">
                <a:solidFill>
                  <a:schemeClr val="bg1"/>
                </a:solidFill>
                <a:effectLst/>
                <a:latin typeface="Times New Roman" panose="02020603050405020304" pitchFamily="18" charset="0"/>
                <a:ea typeface="Times New Roman" panose="02020603050405020304" pitchFamily="18" charset="0"/>
              </a:rPr>
              <a:t>, nella quale si conviene il pagamento periodico degli interessi maturati (senza capitalizzazione) e, distintamente il graduale rimborso del capitale; ii) una forma più complessa, nella quale l’operazione è concepita </a:t>
            </a:r>
            <a:r>
              <a:rPr lang="it-IT" sz="1600" i="1" dirty="0">
                <a:solidFill>
                  <a:schemeClr val="bg1"/>
                </a:solidFill>
                <a:effectLst/>
                <a:latin typeface="Times New Roman" panose="02020603050405020304" pitchFamily="18" charset="0"/>
                <a:ea typeface="Times New Roman" panose="02020603050405020304" pitchFamily="18" charset="0"/>
              </a:rPr>
              <a:t>come uno scambio fra la somma inizialmente mutuata e l’insieme dei pagamenti che il debitore farà al mutuante, </a:t>
            </a:r>
            <a:r>
              <a:rPr lang="it-IT" sz="1600" i="1" u="sng" dirty="0">
                <a:solidFill>
                  <a:schemeClr val="bg1"/>
                </a:solidFill>
                <a:effectLst/>
                <a:latin typeface="Times New Roman" panose="02020603050405020304" pitchFamily="18" charset="0"/>
                <a:ea typeface="Times New Roman" panose="02020603050405020304" pitchFamily="18" charset="0"/>
              </a:rPr>
              <a:t>senza fare distinzione fra pagamenti in conto capitale e pagamenti in conto interessi</a:t>
            </a:r>
            <a:r>
              <a:rPr lang="it-IT" sz="1600" u="sng" dirty="0">
                <a:solidFill>
                  <a:schemeClr val="bg1"/>
                </a:solidFill>
                <a:effectLst/>
                <a:latin typeface="Times New Roman" panose="02020603050405020304" pitchFamily="18" charset="0"/>
                <a:ea typeface="Times New Roman" panose="02020603050405020304" pitchFamily="18" charset="0"/>
              </a:rPr>
              <a:t> </a:t>
            </a:r>
            <a:r>
              <a:rPr lang="it-IT" sz="1600" dirty="0">
                <a:solidFill>
                  <a:schemeClr val="bg1"/>
                </a:solidFill>
                <a:effectLst/>
                <a:latin typeface="Times New Roman" panose="02020603050405020304" pitchFamily="18" charset="0"/>
                <a:ea typeface="Times New Roman" panose="02020603050405020304" pitchFamily="18" charset="0"/>
              </a:rPr>
              <a:t>e, in questo caso, occorre </a:t>
            </a:r>
            <a:r>
              <a:rPr lang="it-IT" sz="1600" i="1" dirty="0">
                <a:solidFill>
                  <a:schemeClr val="bg1"/>
                </a:solidFill>
                <a:effectLst/>
                <a:latin typeface="Times New Roman" panose="02020603050405020304" pitchFamily="18" charset="0"/>
                <a:ea typeface="Times New Roman" panose="02020603050405020304" pitchFamily="18" charset="0"/>
              </a:rPr>
              <a:t>stabilire, non più una legge per calcolare interessi semplici, ma una legge che determini la “equivalenza” fra prestazioni e controprestazioni.</a:t>
            </a:r>
            <a:r>
              <a:rPr lang="it-IT" sz="1600" dirty="0">
                <a:solidFill>
                  <a:schemeClr val="bg1"/>
                </a:solidFill>
                <a:effectLst/>
                <a:latin typeface="Times New Roman" panose="02020603050405020304" pitchFamily="18" charset="0"/>
                <a:ea typeface="Times New Roman" panose="02020603050405020304" pitchFamily="18" charset="0"/>
              </a:rPr>
              <a:t> (E. Levi, </a:t>
            </a:r>
            <a:r>
              <a:rPr lang="it-IT" sz="1600" i="1" dirty="0">
                <a:solidFill>
                  <a:schemeClr val="bg1"/>
                </a:solidFill>
                <a:effectLst/>
                <a:latin typeface="Times New Roman" panose="02020603050405020304" pitchFamily="18" charset="0"/>
                <a:ea typeface="Times New Roman" panose="02020603050405020304" pitchFamily="18" charset="0"/>
              </a:rPr>
              <a:t>Corso di matematica finanziaria e attuariale</a:t>
            </a:r>
            <a:r>
              <a:rPr lang="it-IT" sz="1600" dirty="0">
                <a:solidFill>
                  <a:schemeClr val="bg1"/>
                </a:solidFill>
                <a:effectLst/>
                <a:latin typeface="Times New Roman" panose="02020603050405020304" pitchFamily="18" charset="0"/>
                <a:ea typeface="Times New Roman" panose="02020603050405020304" pitchFamily="18" charset="0"/>
              </a:rPr>
              <a:t>, 1964, pagg. 215 e segg.; cfr. anche D’Amico, Luciano e Peccati, </a:t>
            </a:r>
            <a:r>
              <a:rPr lang="it-IT" sz="1600" i="1" dirty="0">
                <a:solidFill>
                  <a:schemeClr val="bg1"/>
                </a:solidFill>
                <a:effectLst/>
                <a:latin typeface="Times New Roman" panose="02020603050405020304" pitchFamily="18" charset="0"/>
                <a:ea typeface="Times New Roman" panose="02020603050405020304" pitchFamily="18" charset="0"/>
              </a:rPr>
              <a:t>Calcolo finanziario, Temi base e temi moderni</a:t>
            </a:r>
            <a:r>
              <a:rPr lang="it-IT" sz="1600" dirty="0">
                <a:solidFill>
                  <a:schemeClr val="bg1"/>
                </a:solidFill>
                <a:effectLst/>
                <a:latin typeface="Times New Roman" panose="02020603050405020304" pitchFamily="18" charset="0"/>
                <a:ea typeface="Times New Roman" panose="02020603050405020304" pitchFamily="18" charset="0"/>
              </a:rPr>
              <a:t>, Egea, 2018)</a:t>
            </a:r>
          </a:p>
          <a:p>
            <a:pPr algn="just">
              <a:lnSpc>
                <a:spcPts val="3000"/>
              </a:lnSpc>
              <a:spcBef>
                <a:spcPts val="600"/>
              </a:spcBef>
              <a:spcAft>
                <a:spcPts val="0"/>
              </a:spcAft>
            </a:pPr>
            <a:endParaRPr lang="it-IT" sz="2400" b="1" dirty="0">
              <a:solidFill>
                <a:schemeClr val="bg1"/>
              </a:solidFill>
              <a:latin typeface="Times New Roman" panose="02020603050405020304" pitchFamily="18" charset="0"/>
              <a:cs typeface="Times New Roman" panose="02020603050405020304" pitchFamily="18" charset="0"/>
            </a:endParaRPr>
          </a:p>
        </p:txBody>
      </p:sp>
      <p:sp>
        <p:nvSpPr>
          <p:cNvPr id="9" name="Segnaposto numero diapositiva 8">
            <a:extLst>
              <a:ext uri="{FF2B5EF4-FFF2-40B4-BE49-F238E27FC236}">
                <a16:creationId xmlns:a16="http://schemas.microsoft.com/office/drawing/2014/main" id="{498D1C1D-DF39-49FD-B74E-939B3960F37F}"/>
              </a:ext>
            </a:extLst>
          </p:cNvPr>
          <p:cNvSpPr>
            <a:spLocks noGrp="1"/>
          </p:cNvSpPr>
          <p:nvPr>
            <p:ph type="sldNum" sz="quarter" idx="12"/>
          </p:nvPr>
        </p:nvSpPr>
        <p:spPr>
          <a:xfrm>
            <a:off x="10712089" y="6858000"/>
            <a:ext cx="313874"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A64A939-423D-4594-B35D-D3F318DE9419}" type="slidenum">
              <a:rPr kumimoji="0" lang="it-IT" sz="1200" b="0" i="0" u="none" strike="noStrike" kern="1200" cap="none" spc="0" normalizeH="0" baseline="0" noProof="0" smtClean="0">
                <a:ln>
                  <a:noFill/>
                </a:ln>
                <a:solidFill>
                  <a:srgbClr val="2C2C2C"/>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9</a:t>
            </a:fld>
            <a:endParaRPr kumimoji="0" lang="it-IT" sz="1200" b="0" i="0" u="none" strike="noStrike" kern="1200" cap="none" spc="0" normalizeH="0" baseline="0" noProof="0" dirty="0">
              <a:ln>
                <a:noFill/>
              </a:ln>
              <a:solidFill>
                <a:srgbClr val="2C2C2C"/>
              </a:solidFill>
              <a:effectLst/>
              <a:uLnTx/>
              <a:uFillTx/>
              <a:latin typeface="Corbel" panose="020B0503020204020204"/>
              <a:ea typeface="+mn-ea"/>
              <a:cs typeface="+mn-cs"/>
            </a:endParaRPr>
          </a:p>
        </p:txBody>
      </p:sp>
      <p:pic>
        <p:nvPicPr>
          <p:cNvPr id="5" name="Immagine 4">
            <a:extLst>
              <a:ext uri="{FF2B5EF4-FFF2-40B4-BE49-F238E27FC236}">
                <a16:creationId xmlns:a16="http://schemas.microsoft.com/office/drawing/2014/main" id="{80BE4D9F-F224-4036-BCEB-828EDC10F3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04" y="275281"/>
            <a:ext cx="1905000" cy="876300"/>
          </a:xfrm>
          <a:prstGeom prst="rect">
            <a:avLst/>
          </a:prstGeom>
        </p:spPr>
      </p:pic>
      <p:pic>
        <p:nvPicPr>
          <p:cNvPr id="7" name="Immagine 6">
            <a:extLst>
              <a:ext uri="{FF2B5EF4-FFF2-40B4-BE49-F238E27FC236}">
                <a16:creationId xmlns:a16="http://schemas.microsoft.com/office/drawing/2014/main" id="{5B93959D-27E3-4E92-8BA1-6162F9808B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2993" y="186925"/>
            <a:ext cx="2078131" cy="1053013"/>
          </a:xfrm>
          <a:prstGeom prst="rect">
            <a:avLst/>
          </a:prstGeom>
        </p:spPr>
      </p:pic>
      <p:pic>
        <p:nvPicPr>
          <p:cNvPr id="10" name="Immagine 9">
            <a:extLst>
              <a:ext uri="{FF2B5EF4-FFF2-40B4-BE49-F238E27FC236}">
                <a16:creationId xmlns:a16="http://schemas.microsoft.com/office/drawing/2014/main" id="{D0DDCED8-1269-A4FF-FBC5-2BC0EA430EA2}"/>
              </a:ext>
            </a:extLst>
          </p:cNvPr>
          <p:cNvPicPr>
            <a:picLocks noChangeAspect="1"/>
          </p:cNvPicPr>
          <p:nvPr/>
        </p:nvPicPr>
        <p:blipFill>
          <a:blip r:embed="rId4"/>
          <a:stretch>
            <a:fillRect/>
          </a:stretch>
        </p:blipFill>
        <p:spPr>
          <a:xfrm>
            <a:off x="2511228" y="2486988"/>
            <a:ext cx="8684859" cy="1447477"/>
          </a:xfrm>
          <a:prstGeom prst="rect">
            <a:avLst/>
          </a:prstGeom>
        </p:spPr>
      </p:pic>
    </p:spTree>
    <p:extLst>
      <p:ext uri="{BB962C8B-B14F-4D97-AF65-F5344CB8AC3E}">
        <p14:creationId xmlns:p14="http://schemas.microsoft.com/office/powerpoint/2010/main" val="222671862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f667bb52ae2639269dd96a71789145a395f4a4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Fasce">
  <a:themeElements>
    <a:clrScheme name="Fasce">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Fasc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asce">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2_Fasce">
  <a:themeElements>
    <a:clrScheme name="Fasce">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Fasc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asce">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3.xml><?xml version="1.0" encoding="utf-8"?>
<a:theme xmlns:a="http://schemas.openxmlformats.org/drawingml/2006/main" name="3_Fasce">
  <a:themeElements>
    <a:clrScheme name="Fasce">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Fasc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asce">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13869</TotalTime>
  <Words>3266</Words>
  <Application>Microsoft Office PowerPoint</Application>
  <PresentationFormat>Widescreen</PresentationFormat>
  <Paragraphs>128</Paragraphs>
  <Slides>22</Slides>
  <Notes>0</Notes>
  <HiddenSlides>0</HiddenSlides>
  <MMClips>0</MMClips>
  <ScaleCrop>false</ScaleCrop>
  <HeadingPairs>
    <vt:vector size="6" baseType="variant">
      <vt:variant>
        <vt:lpstr>Caratteri utilizzati</vt:lpstr>
      </vt:variant>
      <vt:variant>
        <vt:i4>6</vt:i4>
      </vt:variant>
      <vt:variant>
        <vt:lpstr>Tema</vt:lpstr>
      </vt:variant>
      <vt:variant>
        <vt:i4>3</vt:i4>
      </vt:variant>
      <vt:variant>
        <vt:lpstr>Titoli diapositive</vt:lpstr>
      </vt:variant>
      <vt:variant>
        <vt:i4>22</vt:i4>
      </vt:variant>
    </vt:vector>
  </HeadingPairs>
  <TitlesOfParts>
    <vt:vector size="31" baseType="lpstr">
      <vt:lpstr>Calibri</vt:lpstr>
      <vt:lpstr>Corbel</vt:lpstr>
      <vt:lpstr>Open Sans</vt:lpstr>
      <vt:lpstr>Times New Roman</vt:lpstr>
      <vt:lpstr>Verdana</vt:lpstr>
      <vt:lpstr>Wingdings</vt:lpstr>
      <vt:lpstr>1_Fasce</vt:lpstr>
      <vt:lpstr>2_Fasce</vt:lpstr>
      <vt:lpstr>3_Fasce</vt:lpstr>
      <vt:lpstr>Ammortamenti  e  leasing </vt:lpstr>
      <vt:lpstr>LA DEFINIZIONE DEGLI INTERESSI EX ART. 1284 C.C. </vt:lpstr>
      <vt:lpstr>LA DEFINIZIONE DEGLI INTERESSI EX ART. 1284 C.C. </vt:lpstr>
      <vt:lpstr>IL QUADRO GIURIDICO E MATEMATICO DI RIFERIMENTO. </vt:lpstr>
      <vt:lpstr>LA DEFINIZIONE DELL’OBBLIGAZIONE PRINCIPALE</vt:lpstr>
      <vt:lpstr>LA DEFINIZIONE DELL’OBBLIGAZIONE PRINCIPALE</vt:lpstr>
      <vt:lpstr>LA DEFINIZIONE DELL’OBBLIGAZIONE PRINCIPALE</vt:lpstr>
      <vt:lpstr>LA PATTUIZIONE </vt:lpstr>
      <vt:lpstr>RIEPILOGO PRECEDENTE INCONTRO  </vt:lpstr>
      <vt:lpstr>LA PATTUIZIONE </vt:lpstr>
      <vt:lpstr>L’ADEMPIMENTO</vt:lpstr>
      <vt:lpstr>L’ADEMPIMENTO: IL GIOCO DELLE TRE CARTE</vt:lpstr>
      <vt:lpstr>L’ADEMPIMENTO</vt:lpstr>
      <vt:lpstr>L’ADEMPIMENTO</vt:lpstr>
      <vt:lpstr>L’ADEMPIMENTO </vt:lpstr>
      <vt:lpstr>L’ADEMPIMENTO</vt:lpstr>
      <vt:lpstr>L’ADEMPIMENTO: IL GIOCO DELLE TRE CARTE</vt:lpstr>
      <vt:lpstr>L’ADEMPIMENTO: IL GIOCO DELLE TRE CARTE</vt:lpstr>
      <vt:lpstr>L’ADEMPIMENTO: IL GIOCO DELLE TRE CARTE</vt:lpstr>
      <vt:lpstr>L’ADEMPIMENTO: IL GIOCO DELLE TRE CARTE</vt:lpstr>
      <vt:lpstr>L’ADEMPIMENTO: IL GIOCO DELLE TRE CARTE</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L’Ammortamento alla francese</dc:title>
  <dc:creator>Andrea Zuccarello</dc:creator>
  <cp:lastModifiedBy>Roberto Marcelli</cp:lastModifiedBy>
  <cp:revision>239</cp:revision>
  <cp:lastPrinted>2023-12-12T10:21:40Z</cp:lastPrinted>
  <dcterms:created xsi:type="dcterms:W3CDTF">2018-07-16T20:20:47Z</dcterms:created>
  <dcterms:modified xsi:type="dcterms:W3CDTF">2023-12-21T14:43:01Z</dcterms:modified>
</cp:coreProperties>
</file>